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93" r:id="rId3"/>
    <p:sldId id="257" r:id="rId4"/>
    <p:sldId id="258" r:id="rId5"/>
    <p:sldId id="259" r:id="rId6"/>
    <p:sldId id="264" r:id="rId7"/>
    <p:sldId id="265" r:id="rId8"/>
    <p:sldId id="267" r:id="rId9"/>
    <p:sldId id="261" r:id="rId10"/>
    <p:sldId id="263" r:id="rId11"/>
    <p:sldId id="268" r:id="rId12"/>
    <p:sldId id="269" r:id="rId13"/>
    <p:sldId id="271" r:id="rId14"/>
    <p:sldId id="272" r:id="rId15"/>
    <p:sldId id="274" r:id="rId16"/>
    <p:sldId id="277" r:id="rId17"/>
    <p:sldId id="278" r:id="rId18"/>
    <p:sldId id="280" r:id="rId19"/>
    <p:sldId id="282" r:id="rId20"/>
    <p:sldId id="283" r:id="rId21"/>
    <p:sldId id="284" r:id="rId22"/>
    <p:sldId id="285" r:id="rId23"/>
    <p:sldId id="286" r:id="rId24"/>
    <p:sldId id="287" r:id="rId25"/>
    <p:sldId id="292" r:id="rId26"/>
    <p:sldId id="297" r:id="rId27"/>
    <p:sldId id="294" r:id="rId28"/>
    <p:sldId id="295" r:id="rId29"/>
    <p:sldId id="296"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4640"/>
  </p:normalViewPr>
  <p:slideViewPr>
    <p:cSldViewPr snapToGrid="0">
      <p:cViewPr varScale="1">
        <p:scale>
          <a:sx n="78" d="100"/>
          <a:sy n="78" d="100"/>
        </p:scale>
        <p:origin x="878"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4T02:07:44.366"/>
    </inkml:context>
    <inkml:brush xml:id="br0">
      <inkml:brushProperty name="width" value="0.05" units="cm"/>
      <inkml:brushProperty name="height" value="0.05" units="cm"/>
      <inkml:brushProperty name="color" value="#AE198D"/>
      <inkml:brushProperty name="inkEffects" value="galaxy"/>
      <inkml:brushProperty name="anchorX" value="-41930.87109"/>
      <inkml:brushProperty name="anchorY" value="-26118.74023"/>
      <inkml:brushProperty name="scaleFactor" value="0.5"/>
    </inkml:brush>
  </inkml:definitions>
  <inkml:trace contextRef="#ctx0" brushRef="#br0">0 0 24575,'0'0'0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4T02:07:47.316"/>
    </inkml:context>
    <inkml:brush xml:id="br0">
      <inkml:brushProperty name="width" value="0.05" units="cm"/>
      <inkml:brushProperty name="height" value="0.05" units="cm"/>
      <inkml:brushProperty name="color" value="#AE198D"/>
      <inkml:brushProperty name="inkEffects" value="galaxy"/>
      <inkml:brushProperty name="anchorX" value="-42946.87109"/>
      <inkml:brushProperty name="anchorY" value="-27134.74023"/>
      <inkml:brushProperty name="scaleFactor" value="0.5"/>
    </inkml:brush>
  </inkml:definitions>
  <inkml:trace contextRef="#ctx0" brushRef="#br0">1 0 24575,'0'0'0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7-04T02:07:50.389"/>
    </inkml:context>
    <inkml:brush xml:id="br0">
      <inkml:brushProperty name="width" value="0.05" units="cm"/>
      <inkml:brushProperty name="height" value="0.05" units="cm"/>
      <inkml:brushProperty name="color" value="#AE198D"/>
      <inkml:brushProperty name="inkEffects" value="galaxy"/>
      <inkml:brushProperty name="anchorX" value="-43962.87109"/>
      <inkml:brushProperty name="anchorY" value="-28150.74023"/>
      <inkml:brushProperty name="scaleFactor" value="0.5"/>
    </inkml:brush>
  </inkml:definitions>
  <inkml:trace contextRef="#ctx0" brushRef="#br0">1 1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EE5736-16B9-434A-8C7B-6A436F2AFF5C}" type="datetimeFigureOut">
              <a:rPr lang="en-US" smtClean="0"/>
              <a:t>7/4/2024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879202-1C2E-4B50-AF0A-CA888A766559}" type="slidenum">
              <a:rPr lang="en-US" smtClean="0"/>
              <a:t>‹#›</a:t>
            </a:fld>
            <a:endParaRPr lang="en-US"/>
          </a:p>
        </p:txBody>
      </p:sp>
    </p:spTree>
    <p:extLst>
      <p:ext uri="{BB962C8B-B14F-4D97-AF65-F5344CB8AC3E}">
        <p14:creationId xmlns:p14="http://schemas.microsoft.com/office/powerpoint/2010/main" val="3760291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2D5B3-FDEC-CB80-C220-665290602E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9FAFDEC-7368-F5E8-C5E8-4AF200211E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E1CD1D9-80BD-D566-BED1-3755EA94D72D}"/>
              </a:ext>
            </a:extLst>
          </p:cNvPr>
          <p:cNvSpPr>
            <a:spLocks noGrp="1"/>
          </p:cNvSpPr>
          <p:nvPr>
            <p:ph type="dt" sz="half" idx="10"/>
          </p:nvPr>
        </p:nvSpPr>
        <p:spPr/>
        <p:txBody>
          <a:bodyPr/>
          <a:lstStyle/>
          <a:p>
            <a:fld id="{374040D0-CC1D-4743-A321-BD516F26D7E1}" type="datetimeFigureOut">
              <a:rPr lang="en-US" smtClean="0"/>
              <a:t>7/4/2024</a:t>
            </a:fld>
            <a:endParaRPr lang="en-US"/>
          </a:p>
        </p:txBody>
      </p:sp>
      <p:sp>
        <p:nvSpPr>
          <p:cNvPr id="5" name="Footer Placeholder 4">
            <a:extLst>
              <a:ext uri="{FF2B5EF4-FFF2-40B4-BE49-F238E27FC236}">
                <a16:creationId xmlns:a16="http://schemas.microsoft.com/office/drawing/2014/main" id="{2E4AFCA3-44ED-EB62-A3AF-DB3FFB72AB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BD13C0-27F2-B4BB-9419-3ADF35ED8A51}"/>
              </a:ext>
            </a:extLst>
          </p:cNvPr>
          <p:cNvSpPr>
            <a:spLocks noGrp="1"/>
          </p:cNvSpPr>
          <p:nvPr>
            <p:ph type="sldNum" sz="quarter" idx="12"/>
          </p:nvPr>
        </p:nvSpPr>
        <p:spPr/>
        <p:txBody>
          <a:bodyPr/>
          <a:lstStyle/>
          <a:p>
            <a:fld id="{C4AF6716-7BE5-4568-B4F7-B403AAD25F03}" type="slidenum">
              <a:rPr lang="en-US" smtClean="0"/>
              <a:t>‹#›</a:t>
            </a:fld>
            <a:endParaRPr lang="en-US"/>
          </a:p>
        </p:txBody>
      </p:sp>
    </p:spTree>
    <p:extLst>
      <p:ext uri="{BB962C8B-B14F-4D97-AF65-F5344CB8AC3E}">
        <p14:creationId xmlns:p14="http://schemas.microsoft.com/office/powerpoint/2010/main" val="3524705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BCE48-DCF5-884B-F64B-696AECF92C3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F9939D7-5D1B-8EAB-81D6-2B8171AC60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1F88D1-580F-5B35-C6B0-6D05B9DD9A4F}"/>
              </a:ext>
            </a:extLst>
          </p:cNvPr>
          <p:cNvSpPr>
            <a:spLocks noGrp="1"/>
          </p:cNvSpPr>
          <p:nvPr>
            <p:ph type="dt" sz="half" idx="10"/>
          </p:nvPr>
        </p:nvSpPr>
        <p:spPr/>
        <p:txBody>
          <a:bodyPr/>
          <a:lstStyle/>
          <a:p>
            <a:fld id="{374040D0-CC1D-4743-A321-BD516F26D7E1}" type="datetimeFigureOut">
              <a:rPr lang="en-US" smtClean="0"/>
              <a:t>7/4/2024</a:t>
            </a:fld>
            <a:endParaRPr lang="en-US"/>
          </a:p>
        </p:txBody>
      </p:sp>
      <p:sp>
        <p:nvSpPr>
          <p:cNvPr id="5" name="Footer Placeholder 4">
            <a:extLst>
              <a:ext uri="{FF2B5EF4-FFF2-40B4-BE49-F238E27FC236}">
                <a16:creationId xmlns:a16="http://schemas.microsoft.com/office/drawing/2014/main" id="{C6622186-6D7E-20D9-BEEA-F03B0E51C9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08AC95-AC6F-4C7F-57A2-B8386DA10628}"/>
              </a:ext>
            </a:extLst>
          </p:cNvPr>
          <p:cNvSpPr>
            <a:spLocks noGrp="1"/>
          </p:cNvSpPr>
          <p:nvPr>
            <p:ph type="sldNum" sz="quarter" idx="12"/>
          </p:nvPr>
        </p:nvSpPr>
        <p:spPr/>
        <p:txBody>
          <a:bodyPr/>
          <a:lstStyle/>
          <a:p>
            <a:fld id="{C4AF6716-7BE5-4568-B4F7-B403AAD25F03}" type="slidenum">
              <a:rPr lang="en-US" smtClean="0"/>
              <a:t>‹#›</a:t>
            </a:fld>
            <a:endParaRPr lang="en-US"/>
          </a:p>
        </p:txBody>
      </p:sp>
    </p:spTree>
    <p:extLst>
      <p:ext uri="{BB962C8B-B14F-4D97-AF65-F5344CB8AC3E}">
        <p14:creationId xmlns:p14="http://schemas.microsoft.com/office/powerpoint/2010/main" val="3688926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3FDD51-7EEE-2DCE-6A30-A89B57949B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D89018-82CE-50C3-FB3A-70CC20A90F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3572CC-0851-0EEA-ADCF-673DC141348C}"/>
              </a:ext>
            </a:extLst>
          </p:cNvPr>
          <p:cNvSpPr>
            <a:spLocks noGrp="1"/>
          </p:cNvSpPr>
          <p:nvPr>
            <p:ph type="dt" sz="half" idx="10"/>
          </p:nvPr>
        </p:nvSpPr>
        <p:spPr/>
        <p:txBody>
          <a:bodyPr/>
          <a:lstStyle/>
          <a:p>
            <a:fld id="{374040D0-CC1D-4743-A321-BD516F26D7E1}" type="datetimeFigureOut">
              <a:rPr lang="en-US" smtClean="0"/>
              <a:t>7/4/2024</a:t>
            </a:fld>
            <a:endParaRPr lang="en-US"/>
          </a:p>
        </p:txBody>
      </p:sp>
      <p:sp>
        <p:nvSpPr>
          <p:cNvPr id="5" name="Footer Placeholder 4">
            <a:extLst>
              <a:ext uri="{FF2B5EF4-FFF2-40B4-BE49-F238E27FC236}">
                <a16:creationId xmlns:a16="http://schemas.microsoft.com/office/drawing/2014/main" id="{42315DBB-B74F-062F-4A3D-28EF81922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9FD242-EB33-125C-97EF-C21BED766CC4}"/>
              </a:ext>
            </a:extLst>
          </p:cNvPr>
          <p:cNvSpPr>
            <a:spLocks noGrp="1"/>
          </p:cNvSpPr>
          <p:nvPr>
            <p:ph type="sldNum" sz="quarter" idx="12"/>
          </p:nvPr>
        </p:nvSpPr>
        <p:spPr/>
        <p:txBody>
          <a:bodyPr/>
          <a:lstStyle/>
          <a:p>
            <a:fld id="{C4AF6716-7BE5-4568-B4F7-B403AAD25F03}" type="slidenum">
              <a:rPr lang="en-US" smtClean="0"/>
              <a:t>‹#›</a:t>
            </a:fld>
            <a:endParaRPr lang="en-US"/>
          </a:p>
        </p:txBody>
      </p:sp>
    </p:spTree>
    <p:extLst>
      <p:ext uri="{BB962C8B-B14F-4D97-AF65-F5344CB8AC3E}">
        <p14:creationId xmlns:p14="http://schemas.microsoft.com/office/powerpoint/2010/main" val="1966276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E78D7-A65B-94FF-2B4C-5589646D88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83613F-926B-7C3A-24C2-81F8FF78DD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3C1FAB-F11C-E3E3-F331-553AF9A3BCF9}"/>
              </a:ext>
            </a:extLst>
          </p:cNvPr>
          <p:cNvSpPr>
            <a:spLocks noGrp="1"/>
          </p:cNvSpPr>
          <p:nvPr>
            <p:ph type="dt" sz="half" idx="10"/>
          </p:nvPr>
        </p:nvSpPr>
        <p:spPr/>
        <p:txBody>
          <a:bodyPr/>
          <a:lstStyle/>
          <a:p>
            <a:fld id="{374040D0-CC1D-4743-A321-BD516F26D7E1}" type="datetimeFigureOut">
              <a:rPr lang="en-US" smtClean="0"/>
              <a:t>7/4/2024</a:t>
            </a:fld>
            <a:endParaRPr lang="en-US"/>
          </a:p>
        </p:txBody>
      </p:sp>
      <p:sp>
        <p:nvSpPr>
          <p:cNvPr id="5" name="Footer Placeholder 4">
            <a:extLst>
              <a:ext uri="{FF2B5EF4-FFF2-40B4-BE49-F238E27FC236}">
                <a16:creationId xmlns:a16="http://schemas.microsoft.com/office/drawing/2014/main" id="{9F2BBB80-3CBC-44A1-156C-D5A0EB53CA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2F218B-B914-D932-6C78-4B6A59300AB9}"/>
              </a:ext>
            </a:extLst>
          </p:cNvPr>
          <p:cNvSpPr>
            <a:spLocks noGrp="1"/>
          </p:cNvSpPr>
          <p:nvPr>
            <p:ph type="sldNum" sz="quarter" idx="12"/>
          </p:nvPr>
        </p:nvSpPr>
        <p:spPr/>
        <p:txBody>
          <a:bodyPr/>
          <a:lstStyle/>
          <a:p>
            <a:fld id="{C4AF6716-7BE5-4568-B4F7-B403AAD25F03}" type="slidenum">
              <a:rPr lang="en-US" smtClean="0"/>
              <a:t>‹#›</a:t>
            </a:fld>
            <a:endParaRPr lang="en-US"/>
          </a:p>
        </p:txBody>
      </p:sp>
    </p:spTree>
    <p:extLst>
      <p:ext uri="{BB962C8B-B14F-4D97-AF65-F5344CB8AC3E}">
        <p14:creationId xmlns:p14="http://schemas.microsoft.com/office/powerpoint/2010/main" val="396711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6B03E-6853-A20B-78D7-539674BA40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66C5C79-7AB3-A0B8-D9CB-56FA702483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6E20FC-12BF-5C3B-E54B-02AFA4F13129}"/>
              </a:ext>
            </a:extLst>
          </p:cNvPr>
          <p:cNvSpPr>
            <a:spLocks noGrp="1"/>
          </p:cNvSpPr>
          <p:nvPr>
            <p:ph type="dt" sz="half" idx="10"/>
          </p:nvPr>
        </p:nvSpPr>
        <p:spPr/>
        <p:txBody>
          <a:bodyPr/>
          <a:lstStyle/>
          <a:p>
            <a:fld id="{374040D0-CC1D-4743-A321-BD516F26D7E1}" type="datetimeFigureOut">
              <a:rPr lang="en-US" smtClean="0"/>
              <a:t>7/4/2024</a:t>
            </a:fld>
            <a:endParaRPr lang="en-US"/>
          </a:p>
        </p:txBody>
      </p:sp>
      <p:sp>
        <p:nvSpPr>
          <p:cNvPr id="5" name="Footer Placeholder 4">
            <a:extLst>
              <a:ext uri="{FF2B5EF4-FFF2-40B4-BE49-F238E27FC236}">
                <a16:creationId xmlns:a16="http://schemas.microsoft.com/office/drawing/2014/main" id="{03D9034F-3D96-AC2E-4F8F-74DCDC4562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5DC104-B731-8F5E-E5F9-FC22514B5FBF}"/>
              </a:ext>
            </a:extLst>
          </p:cNvPr>
          <p:cNvSpPr>
            <a:spLocks noGrp="1"/>
          </p:cNvSpPr>
          <p:nvPr>
            <p:ph type="sldNum" sz="quarter" idx="12"/>
          </p:nvPr>
        </p:nvSpPr>
        <p:spPr/>
        <p:txBody>
          <a:bodyPr/>
          <a:lstStyle/>
          <a:p>
            <a:fld id="{C4AF6716-7BE5-4568-B4F7-B403AAD25F03}" type="slidenum">
              <a:rPr lang="en-US" smtClean="0"/>
              <a:t>‹#›</a:t>
            </a:fld>
            <a:endParaRPr lang="en-US"/>
          </a:p>
        </p:txBody>
      </p:sp>
    </p:spTree>
    <p:extLst>
      <p:ext uri="{BB962C8B-B14F-4D97-AF65-F5344CB8AC3E}">
        <p14:creationId xmlns:p14="http://schemas.microsoft.com/office/powerpoint/2010/main" val="1269892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63A20-7456-85A6-6B3B-39355652D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05E443-F7A1-3F76-DC64-AA7EB27F0B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B5E286-0CE2-8474-0D27-D69A53296B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5BEE43-C8F6-99CD-0B2C-92CD47F187A9}"/>
              </a:ext>
            </a:extLst>
          </p:cNvPr>
          <p:cNvSpPr>
            <a:spLocks noGrp="1"/>
          </p:cNvSpPr>
          <p:nvPr>
            <p:ph type="dt" sz="half" idx="10"/>
          </p:nvPr>
        </p:nvSpPr>
        <p:spPr/>
        <p:txBody>
          <a:bodyPr/>
          <a:lstStyle/>
          <a:p>
            <a:fld id="{374040D0-CC1D-4743-A321-BD516F26D7E1}" type="datetimeFigureOut">
              <a:rPr lang="en-US" smtClean="0"/>
              <a:t>7/4/2024</a:t>
            </a:fld>
            <a:endParaRPr lang="en-US"/>
          </a:p>
        </p:txBody>
      </p:sp>
      <p:sp>
        <p:nvSpPr>
          <p:cNvPr id="6" name="Footer Placeholder 5">
            <a:extLst>
              <a:ext uri="{FF2B5EF4-FFF2-40B4-BE49-F238E27FC236}">
                <a16:creationId xmlns:a16="http://schemas.microsoft.com/office/drawing/2014/main" id="{44BD8AA0-0A2A-B226-E927-99BE6C5565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C8B6BD-B716-1EC4-4B79-27F9D89A1545}"/>
              </a:ext>
            </a:extLst>
          </p:cNvPr>
          <p:cNvSpPr>
            <a:spLocks noGrp="1"/>
          </p:cNvSpPr>
          <p:nvPr>
            <p:ph type="sldNum" sz="quarter" idx="12"/>
          </p:nvPr>
        </p:nvSpPr>
        <p:spPr/>
        <p:txBody>
          <a:bodyPr/>
          <a:lstStyle/>
          <a:p>
            <a:fld id="{C4AF6716-7BE5-4568-B4F7-B403AAD25F03}" type="slidenum">
              <a:rPr lang="en-US" smtClean="0"/>
              <a:t>‹#›</a:t>
            </a:fld>
            <a:endParaRPr lang="en-US"/>
          </a:p>
        </p:txBody>
      </p:sp>
    </p:spTree>
    <p:extLst>
      <p:ext uri="{BB962C8B-B14F-4D97-AF65-F5344CB8AC3E}">
        <p14:creationId xmlns:p14="http://schemas.microsoft.com/office/powerpoint/2010/main" val="3646054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A9CE5-65F9-DE89-03ED-ABC3F0BB12E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671914-8AA4-C02B-E283-268356769B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B02BFF-9BE2-E6AA-9E24-20CD92AFB4E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3291D5-B3B8-1981-2C9D-C04D78E4DE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89BFFCA-2D0C-D884-34BD-F19BF4EE26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0FA216B-08E1-E9AE-FDE5-B21C56F77162}"/>
              </a:ext>
            </a:extLst>
          </p:cNvPr>
          <p:cNvSpPr>
            <a:spLocks noGrp="1"/>
          </p:cNvSpPr>
          <p:nvPr>
            <p:ph type="dt" sz="half" idx="10"/>
          </p:nvPr>
        </p:nvSpPr>
        <p:spPr/>
        <p:txBody>
          <a:bodyPr/>
          <a:lstStyle/>
          <a:p>
            <a:fld id="{374040D0-CC1D-4743-A321-BD516F26D7E1}" type="datetimeFigureOut">
              <a:rPr lang="en-US" smtClean="0"/>
              <a:t>7/4/2024</a:t>
            </a:fld>
            <a:endParaRPr lang="en-US"/>
          </a:p>
        </p:txBody>
      </p:sp>
      <p:sp>
        <p:nvSpPr>
          <p:cNvPr id="8" name="Footer Placeholder 7">
            <a:extLst>
              <a:ext uri="{FF2B5EF4-FFF2-40B4-BE49-F238E27FC236}">
                <a16:creationId xmlns:a16="http://schemas.microsoft.com/office/drawing/2014/main" id="{44348C8A-A7A6-AD79-69D8-61285019FE6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97E9E5A-36F7-6A64-74B3-99ADEE753D3D}"/>
              </a:ext>
            </a:extLst>
          </p:cNvPr>
          <p:cNvSpPr>
            <a:spLocks noGrp="1"/>
          </p:cNvSpPr>
          <p:nvPr>
            <p:ph type="sldNum" sz="quarter" idx="12"/>
          </p:nvPr>
        </p:nvSpPr>
        <p:spPr/>
        <p:txBody>
          <a:bodyPr/>
          <a:lstStyle/>
          <a:p>
            <a:fld id="{C4AF6716-7BE5-4568-B4F7-B403AAD25F03}" type="slidenum">
              <a:rPr lang="en-US" smtClean="0"/>
              <a:t>‹#›</a:t>
            </a:fld>
            <a:endParaRPr lang="en-US"/>
          </a:p>
        </p:txBody>
      </p:sp>
    </p:spTree>
    <p:extLst>
      <p:ext uri="{BB962C8B-B14F-4D97-AF65-F5344CB8AC3E}">
        <p14:creationId xmlns:p14="http://schemas.microsoft.com/office/powerpoint/2010/main" val="2195668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99C35-6558-F331-B474-5992ED75F0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E14468-8B55-7258-D4C3-800111492D5E}"/>
              </a:ext>
            </a:extLst>
          </p:cNvPr>
          <p:cNvSpPr>
            <a:spLocks noGrp="1"/>
          </p:cNvSpPr>
          <p:nvPr>
            <p:ph type="dt" sz="half" idx="10"/>
          </p:nvPr>
        </p:nvSpPr>
        <p:spPr/>
        <p:txBody>
          <a:bodyPr/>
          <a:lstStyle/>
          <a:p>
            <a:fld id="{374040D0-CC1D-4743-A321-BD516F26D7E1}" type="datetimeFigureOut">
              <a:rPr lang="en-US" smtClean="0"/>
              <a:t>7/4/2024</a:t>
            </a:fld>
            <a:endParaRPr lang="en-US"/>
          </a:p>
        </p:txBody>
      </p:sp>
      <p:sp>
        <p:nvSpPr>
          <p:cNvPr id="4" name="Footer Placeholder 3">
            <a:extLst>
              <a:ext uri="{FF2B5EF4-FFF2-40B4-BE49-F238E27FC236}">
                <a16:creationId xmlns:a16="http://schemas.microsoft.com/office/drawing/2014/main" id="{783940B2-B16B-DCC3-DC8A-271966E51B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8BE996-BEFE-57B9-A67E-F6109B292B79}"/>
              </a:ext>
            </a:extLst>
          </p:cNvPr>
          <p:cNvSpPr>
            <a:spLocks noGrp="1"/>
          </p:cNvSpPr>
          <p:nvPr>
            <p:ph type="sldNum" sz="quarter" idx="12"/>
          </p:nvPr>
        </p:nvSpPr>
        <p:spPr/>
        <p:txBody>
          <a:bodyPr/>
          <a:lstStyle/>
          <a:p>
            <a:fld id="{C4AF6716-7BE5-4568-B4F7-B403AAD25F03}" type="slidenum">
              <a:rPr lang="en-US" smtClean="0"/>
              <a:t>‹#›</a:t>
            </a:fld>
            <a:endParaRPr lang="en-US"/>
          </a:p>
        </p:txBody>
      </p:sp>
    </p:spTree>
    <p:extLst>
      <p:ext uri="{BB962C8B-B14F-4D97-AF65-F5344CB8AC3E}">
        <p14:creationId xmlns:p14="http://schemas.microsoft.com/office/powerpoint/2010/main" val="3389810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509503-EB5D-6E1A-6A6B-3A009020C6AB}"/>
              </a:ext>
            </a:extLst>
          </p:cNvPr>
          <p:cNvSpPr>
            <a:spLocks noGrp="1"/>
          </p:cNvSpPr>
          <p:nvPr>
            <p:ph type="dt" sz="half" idx="10"/>
          </p:nvPr>
        </p:nvSpPr>
        <p:spPr/>
        <p:txBody>
          <a:bodyPr/>
          <a:lstStyle/>
          <a:p>
            <a:fld id="{374040D0-CC1D-4743-A321-BD516F26D7E1}" type="datetimeFigureOut">
              <a:rPr lang="en-US" smtClean="0"/>
              <a:t>7/4/2024</a:t>
            </a:fld>
            <a:endParaRPr lang="en-US"/>
          </a:p>
        </p:txBody>
      </p:sp>
      <p:sp>
        <p:nvSpPr>
          <p:cNvPr id="3" name="Footer Placeholder 2">
            <a:extLst>
              <a:ext uri="{FF2B5EF4-FFF2-40B4-BE49-F238E27FC236}">
                <a16:creationId xmlns:a16="http://schemas.microsoft.com/office/drawing/2014/main" id="{E4560D85-2EDC-6D08-6DF5-1CCE3A2E2C1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0C5DE2-8F2F-DF37-4DEA-0ABC74C804DE}"/>
              </a:ext>
            </a:extLst>
          </p:cNvPr>
          <p:cNvSpPr>
            <a:spLocks noGrp="1"/>
          </p:cNvSpPr>
          <p:nvPr>
            <p:ph type="sldNum" sz="quarter" idx="12"/>
          </p:nvPr>
        </p:nvSpPr>
        <p:spPr/>
        <p:txBody>
          <a:bodyPr/>
          <a:lstStyle/>
          <a:p>
            <a:fld id="{C4AF6716-7BE5-4568-B4F7-B403AAD25F03}" type="slidenum">
              <a:rPr lang="en-US" smtClean="0"/>
              <a:t>‹#›</a:t>
            </a:fld>
            <a:endParaRPr lang="en-US"/>
          </a:p>
        </p:txBody>
      </p:sp>
    </p:spTree>
    <p:extLst>
      <p:ext uri="{BB962C8B-B14F-4D97-AF65-F5344CB8AC3E}">
        <p14:creationId xmlns:p14="http://schemas.microsoft.com/office/powerpoint/2010/main" val="3928527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54C96-28DE-3981-C1CA-1940CB8F19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D3518A8-5EB8-E220-DC52-960AB773D7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73F71D1-E135-0B74-0C03-319EF12A08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E75E12-1677-7CF7-C1EA-B288E0690B14}"/>
              </a:ext>
            </a:extLst>
          </p:cNvPr>
          <p:cNvSpPr>
            <a:spLocks noGrp="1"/>
          </p:cNvSpPr>
          <p:nvPr>
            <p:ph type="dt" sz="half" idx="10"/>
          </p:nvPr>
        </p:nvSpPr>
        <p:spPr/>
        <p:txBody>
          <a:bodyPr/>
          <a:lstStyle/>
          <a:p>
            <a:fld id="{374040D0-CC1D-4743-A321-BD516F26D7E1}" type="datetimeFigureOut">
              <a:rPr lang="en-US" smtClean="0"/>
              <a:t>7/4/2024</a:t>
            </a:fld>
            <a:endParaRPr lang="en-US"/>
          </a:p>
        </p:txBody>
      </p:sp>
      <p:sp>
        <p:nvSpPr>
          <p:cNvPr id="6" name="Footer Placeholder 5">
            <a:extLst>
              <a:ext uri="{FF2B5EF4-FFF2-40B4-BE49-F238E27FC236}">
                <a16:creationId xmlns:a16="http://schemas.microsoft.com/office/drawing/2014/main" id="{5D194261-58EA-23E2-BBF5-96E2F50BCD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D261AC-7E3C-A464-CEC5-8D476093AC25}"/>
              </a:ext>
            </a:extLst>
          </p:cNvPr>
          <p:cNvSpPr>
            <a:spLocks noGrp="1"/>
          </p:cNvSpPr>
          <p:nvPr>
            <p:ph type="sldNum" sz="quarter" idx="12"/>
          </p:nvPr>
        </p:nvSpPr>
        <p:spPr/>
        <p:txBody>
          <a:bodyPr/>
          <a:lstStyle/>
          <a:p>
            <a:fld id="{C4AF6716-7BE5-4568-B4F7-B403AAD25F03}" type="slidenum">
              <a:rPr lang="en-US" smtClean="0"/>
              <a:t>‹#›</a:t>
            </a:fld>
            <a:endParaRPr lang="en-US"/>
          </a:p>
        </p:txBody>
      </p:sp>
    </p:spTree>
    <p:extLst>
      <p:ext uri="{BB962C8B-B14F-4D97-AF65-F5344CB8AC3E}">
        <p14:creationId xmlns:p14="http://schemas.microsoft.com/office/powerpoint/2010/main" val="3980281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8A029-CBDF-553F-FBB2-26A707856E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F5CB519-B854-DD93-4C15-A09D8B1788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787ABC-5530-4836-DA6A-E47332DE65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C8ACDE-61E8-80A9-08FC-694F140B4729}"/>
              </a:ext>
            </a:extLst>
          </p:cNvPr>
          <p:cNvSpPr>
            <a:spLocks noGrp="1"/>
          </p:cNvSpPr>
          <p:nvPr>
            <p:ph type="dt" sz="half" idx="10"/>
          </p:nvPr>
        </p:nvSpPr>
        <p:spPr/>
        <p:txBody>
          <a:bodyPr/>
          <a:lstStyle/>
          <a:p>
            <a:fld id="{374040D0-CC1D-4743-A321-BD516F26D7E1}" type="datetimeFigureOut">
              <a:rPr lang="en-US" smtClean="0"/>
              <a:t>7/4/2024</a:t>
            </a:fld>
            <a:endParaRPr lang="en-US"/>
          </a:p>
        </p:txBody>
      </p:sp>
      <p:sp>
        <p:nvSpPr>
          <p:cNvPr id="6" name="Footer Placeholder 5">
            <a:extLst>
              <a:ext uri="{FF2B5EF4-FFF2-40B4-BE49-F238E27FC236}">
                <a16:creationId xmlns:a16="http://schemas.microsoft.com/office/drawing/2014/main" id="{1290E50C-BECF-92CD-D765-A80F8BC55D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8C6A48-4677-B32C-305A-42A40B14A2B0}"/>
              </a:ext>
            </a:extLst>
          </p:cNvPr>
          <p:cNvSpPr>
            <a:spLocks noGrp="1"/>
          </p:cNvSpPr>
          <p:nvPr>
            <p:ph type="sldNum" sz="quarter" idx="12"/>
          </p:nvPr>
        </p:nvSpPr>
        <p:spPr/>
        <p:txBody>
          <a:bodyPr/>
          <a:lstStyle/>
          <a:p>
            <a:fld id="{C4AF6716-7BE5-4568-B4F7-B403AAD25F03}" type="slidenum">
              <a:rPr lang="en-US" smtClean="0"/>
              <a:t>‹#›</a:t>
            </a:fld>
            <a:endParaRPr lang="en-US"/>
          </a:p>
        </p:txBody>
      </p:sp>
    </p:spTree>
    <p:extLst>
      <p:ext uri="{BB962C8B-B14F-4D97-AF65-F5344CB8AC3E}">
        <p14:creationId xmlns:p14="http://schemas.microsoft.com/office/powerpoint/2010/main" val="2494538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DCF9C3-F045-F3C1-FB1A-91AD525C7D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10C90B2-C1F2-B544-93AC-38CE89A17A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E07278-B9A0-6767-8EC1-24A4988282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4040D0-CC1D-4743-A321-BD516F26D7E1}" type="datetimeFigureOut">
              <a:rPr lang="en-US" smtClean="0"/>
              <a:t>7/4/2024</a:t>
            </a:fld>
            <a:endParaRPr lang="en-US"/>
          </a:p>
        </p:txBody>
      </p:sp>
      <p:sp>
        <p:nvSpPr>
          <p:cNvPr id="5" name="Footer Placeholder 4">
            <a:extLst>
              <a:ext uri="{FF2B5EF4-FFF2-40B4-BE49-F238E27FC236}">
                <a16:creationId xmlns:a16="http://schemas.microsoft.com/office/drawing/2014/main" id="{8DC22250-3C2B-4011-663D-350A6B14CB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30F4D37-AD2E-A926-EB41-0DA1ECD26C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AF6716-7BE5-4568-B4F7-B403AAD25F03}" type="slidenum">
              <a:rPr lang="en-US" smtClean="0"/>
              <a:t>‹#›</a:t>
            </a:fld>
            <a:endParaRPr lang="en-US"/>
          </a:p>
        </p:txBody>
      </p:sp>
    </p:spTree>
    <p:extLst>
      <p:ext uri="{BB962C8B-B14F-4D97-AF65-F5344CB8AC3E}">
        <p14:creationId xmlns:p14="http://schemas.microsoft.com/office/powerpoint/2010/main" val="3353182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5" Type="http://schemas.openxmlformats.org/officeDocument/2006/relationships/image" Target="../media/image2.png"/><Relationship Id="rId4" Type="http://schemas.openxmlformats.org/officeDocument/2006/relationships/customXml" Target="../ink/ink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A05D5-7C90-39B9-4F17-3E69E7AC9C20}"/>
              </a:ext>
            </a:extLst>
          </p:cNvPr>
          <p:cNvSpPr>
            <a:spLocks noGrp="1"/>
          </p:cNvSpPr>
          <p:nvPr>
            <p:ph type="ctrTitle"/>
          </p:nvPr>
        </p:nvSpPr>
        <p:spPr>
          <a:xfrm>
            <a:off x="1524000" y="385012"/>
            <a:ext cx="9144000" cy="1042736"/>
          </a:xfrm>
        </p:spPr>
        <p:txBody>
          <a:bodyPr>
            <a:normAutofit fontScale="90000"/>
          </a:bodyPr>
          <a:lstStyle/>
          <a:p>
            <a:pPr marL="0" marR="0">
              <a:lnSpc>
                <a:spcPct val="115000"/>
              </a:lnSpc>
              <a:spcBef>
                <a:spcPts val="0"/>
              </a:spcBef>
              <a:spcAft>
                <a:spcPts val="0"/>
              </a:spcAft>
            </a:pPr>
            <a:r>
              <a:rPr lang="en-US"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DOKUMEN PRESENTASI</a:t>
            </a:r>
            <a:endParaRPr lang="en-US" sz="23900" dirty="0"/>
          </a:p>
        </p:txBody>
      </p:sp>
      <p:sp>
        <p:nvSpPr>
          <p:cNvPr id="3" name="Subtitle 2">
            <a:extLst>
              <a:ext uri="{FF2B5EF4-FFF2-40B4-BE49-F238E27FC236}">
                <a16:creationId xmlns:a16="http://schemas.microsoft.com/office/drawing/2014/main" id="{D5FF651B-53CE-87B5-8E13-3F7F9764F4A0}"/>
              </a:ext>
            </a:extLst>
          </p:cNvPr>
          <p:cNvSpPr>
            <a:spLocks noGrp="1"/>
          </p:cNvSpPr>
          <p:nvPr>
            <p:ph type="subTitle" idx="1"/>
          </p:nvPr>
        </p:nvSpPr>
        <p:spPr>
          <a:xfrm>
            <a:off x="705853" y="1556083"/>
            <a:ext cx="10635915" cy="5069305"/>
          </a:xfrm>
        </p:spPr>
        <p:txBody>
          <a:bodyPr>
            <a:normAutofit/>
          </a:bodyPr>
          <a:lstStyle/>
          <a:p>
            <a:pPr>
              <a:lnSpc>
                <a:spcPct val="100000"/>
              </a:lnSpc>
            </a:pPr>
            <a:r>
              <a:rPr lang="en-US" sz="3600" b="1" dirty="0"/>
              <a:t>PENDIDIKAN KARAKTER BERBASIS KEARIFAN LOKAL UNTUK PENGUATAN MODERASI BERAGAMA </a:t>
            </a:r>
          </a:p>
          <a:p>
            <a:pPr>
              <a:lnSpc>
                <a:spcPct val="100000"/>
              </a:lnSpc>
            </a:pPr>
            <a:r>
              <a:rPr lang="en-US" sz="3600" b="1" dirty="0"/>
              <a:t>PADA REMAJA</a:t>
            </a:r>
          </a:p>
          <a:p>
            <a:pPr algn="just">
              <a:lnSpc>
                <a:spcPct val="100000"/>
              </a:lnSpc>
            </a:pPr>
            <a:endParaRPr lang="en-US" sz="2800" dirty="0"/>
          </a:p>
          <a:p>
            <a:pPr>
              <a:lnSpc>
                <a:spcPct val="100000"/>
              </a:lnSpc>
              <a:spcBef>
                <a:spcPts val="0"/>
              </a:spcBef>
            </a:pPr>
            <a:r>
              <a:rPr lang="en-US" sz="2800" dirty="0" err="1"/>
              <a:t>Oleh</a:t>
            </a:r>
            <a:endParaRPr lang="en-US" sz="2800" dirty="0"/>
          </a:p>
          <a:p>
            <a:pPr>
              <a:lnSpc>
                <a:spcPct val="100000"/>
              </a:lnSpc>
              <a:spcBef>
                <a:spcPts val="0"/>
              </a:spcBef>
            </a:pPr>
            <a:endParaRPr lang="en-US" sz="2800" dirty="0"/>
          </a:p>
          <a:p>
            <a:pPr>
              <a:lnSpc>
                <a:spcPct val="100000"/>
              </a:lnSpc>
              <a:spcBef>
                <a:spcPts val="0"/>
              </a:spcBef>
            </a:pPr>
            <a:r>
              <a:rPr lang="en-US" sz="2800" dirty="0"/>
              <a:t>Dr. Raja </a:t>
            </a:r>
            <a:r>
              <a:rPr lang="en-US" sz="2800" dirty="0" err="1"/>
              <a:t>Oloan</a:t>
            </a:r>
            <a:r>
              <a:rPr lang="en-US" sz="2800" dirty="0"/>
              <a:t> </a:t>
            </a:r>
            <a:r>
              <a:rPr lang="en-US" sz="2800" dirty="0" err="1"/>
              <a:t>Tumanggor</a:t>
            </a:r>
            <a:r>
              <a:rPr lang="en-US" sz="2800" dirty="0"/>
              <a:t>, </a:t>
            </a:r>
            <a:r>
              <a:rPr lang="en-US" sz="2800" dirty="0" err="1"/>
              <a:t>S.Ag</a:t>
            </a:r>
            <a:r>
              <a:rPr lang="en-US" sz="2800" dirty="0"/>
              <a:t>. (</a:t>
            </a:r>
            <a:r>
              <a:rPr lang="en-US" sz="2800" dirty="0" err="1"/>
              <a:t>Ketua</a:t>
            </a:r>
            <a:r>
              <a:rPr lang="en-US" sz="2800" dirty="0"/>
              <a:t>)</a:t>
            </a:r>
          </a:p>
          <a:p>
            <a:pPr>
              <a:lnSpc>
                <a:spcPct val="100000"/>
              </a:lnSpc>
              <a:spcBef>
                <a:spcPts val="0"/>
              </a:spcBef>
            </a:pPr>
            <a:r>
              <a:rPr lang="en-US" sz="2800" dirty="0"/>
              <a:t>Dr. </a:t>
            </a:r>
            <a:r>
              <a:rPr lang="en-US" sz="2800" dirty="0" err="1"/>
              <a:t>Fransisca</a:t>
            </a:r>
            <a:r>
              <a:rPr lang="en-US" sz="2800" dirty="0"/>
              <a:t> </a:t>
            </a:r>
            <a:r>
              <a:rPr lang="en-US" sz="2800" dirty="0" err="1"/>
              <a:t>Iriani</a:t>
            </a:r>
            <a:r>
              <a:rPr lang="en-US" sz="2800" dirty="0"/>
              <a:t> </a:t>
            </a:r>
            <a:r>
              <a:rPr lang="en-US" sz="2800" dirty="0" err="1"/>
              <a:t>Roesmala</a:t>
            </a:r>
            <a:r>
              <a:rPr lang="en-US" sz="2800" dirty="0"/>
              <a:t> </a:t>
            </a:r>
            <a:r>
              <a:rPr lang="en-US" sz="2800" dirty="0" err="1"/>
              <a:t>Dewi</a:t>
            </a:r>
            <a:r>
              <a:rPr lang="en-US" sz="2800" dirty="0"/>
              <a:t>, </a:t>
            </a:r>
            <a:r>
              <a:rPr lang="en-US" sz="2800" dirty="0" err="1"/>
              <a:t>M.Si</a:t>
            </a:r>
            <a:r>
              <a:rPr lang="en-US" sz="2800" dirty="0"/>
              <a:t>. (</a:t>
            </a:r>
            <a:r>
              <a:rPr lang="en-US" sz="2800" dirty="0" err="1"/>
              <a:t>Anggota</a:t>
            </a:r>
            <a:r>
              <a:rPr lang="en-US" sz="2800" dirty="0"/>
              <a:t>)</a:t>
            </a:r>
          </a:p>
          <a:p>
            <a:pPr>
              <a:lnSpc>
                <a:spcPct val="100000"/>
              </a:lnSpc>
              <a:spcBef>
                <a:spcPts val="0"/>
              </a:spcBef>
            </a:pPr>
            <a:r>
              <a:rPr lang="en-US" sz="2800" dirty="0"/>
              <a:t>Bonar </a:t>
            </a:r>
            <a:r>
              <a:rPr lang="en-US" sz="2800" dirty="0" err="1"/>
              <a:t>Hutapea</a:t>
            </a:r>
            <a:r>
              <a:rPr lang="en-US" sz="2800" dirty="0"/>
              <a:t>, </a:t>
            </a:r>
            <a:r>
              <a:rPr lang="en-US" sz="2800" dirty="0" err="1"/>
              <a:t>S.Psi</a:t>
            </a:r>
            <a:r>
              <a:rPr lang="en-US" sz="2800" dirty="0"/>
              <a:t>., </a:t>
            </a:r>
            <a:r>
              <a:rPr lang="en-US" sz="2800" dirty="0" err="1"/>
              <a:t>M.Psi</a:t>
            </a:r>
            <a:r>
              <a:rPr lang="en-US" sz="2800" dirty="0"/>
              <a:t>. (</a:t>
            </a:r>
            <a:r>
              <a:rPr lang="en-US" sz="2800" dirty="0" err="1"/>
              <a:t>Anggota</a:t>
            </a:r>
            <a:r>
              <a:rPr lang="en-US" sz="2800" dirty="0"/>
              <a:t>)</a:t>
            </a:r>
          </a:p>
          <a:p>
            <a:pPr algn="just">
              <a:lnSpc>
                <a:spcPct val="100000"/>
              </a:lnSpc>
            </a:pPr>
            <a:endParaRPr lang="en-US" sz="2800" dirty="0"/>
          </a:p>
        </p:txBody>
      </p:sp>
    </p:spTree>
    <p:extLst>
      <p:ext uri="{BB962C8B-B14F-4D97-AF65-F5344CB8AC3E}">
        <p14:creationId xmlns:p14="http://schemas.microsoft.com/office/powerpoint/2010/main" val="1460341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0844E3-2357-B388-695E-DB53964C4FD1}"/>
              </a:ext>
            </a:extLst>
          </p:cNvPr>
          <p:cNvSpPr>
            <a:spLocks noGrp="1"/>
          </p:cNvSpPr>
          <p:nvPr>
            <p:ph idx="1"/>
          </p:nvPr>
        </p:nvSpPr>
        <p:spPr>
          <a:xfrm>
            <a:off x="838200" y="497305"/>
            <a:ext cx="10515600" cy="5679658"/>
          </a:xfrm>
        </p:spPr>
        <p:txBody>
          <a:bodyPr>
            <a:normAutofit lnSpcReduction="10000"/>
          </a:bodyPr>
          <a:lstStyle/>
          <a:p>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di kalangan orang Batak dikenal prinsip </a:t>
            </a:r>
            <a:r>
              <a:rPr lang="id-ID" i="1" dirty="0">
                <a:effectLst/>
                <a:latin typeface="Bookman Old Style" panose="02050604050505020204" pitchFamily="18" charset="0"/>
                <a:ea typeface="Bookman Old Style" panose="02050604050505020204" pitchFamily="18" charset="0"/>
                <a:cs typeface="Bookman Old Style" panose="02050604050505020204" pitchFamily="18" charset="0"/>
              </a:rPr>
              <a:t>Dalihan Na Tolu</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 sebagai sistem kekerabatan yang menjadi pilar utama dalam kehidupan sosial suku Batak. </a:t>
            </a:r>
            <a:r>
              <a:rPr lang="id-ID" i="1" dirty="0">
                <a:effectLst/>
                <a:latin typeface="Bookman Old Style" panose="02050604050505020204" pitchFamily="18" charset="0"/>
                <a:ea typeface="Bookman Old Style" panose="02050604050505020204" pitchFamily="18" charset="0"/>
                <a:cs typeface="Bookman Old Style" panose="02050604050505020204" pitchFamily="18" charset="0"/>
              </a:rPr>
              <a:t>Dalihan Na Tolu</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 terdiri dari tiga elemen: `Somba Marhula-hula` (hormat kepada keluarga istri), `Elek Marboru` (sayang kepada anak perempuan), dan `Manat Mardongan Tubu` (saling menghargai sesama saudara). </a:t>
            </a:r>
          </a:p>
          <a:p>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Sistem ini mengatur interaksi dan kewajiban antar anggota keluarga besar. </a:t>
            </a:r>
          </a:p>
          <a:p>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Maka prinsip ini dalam pendidikan karakter dapat </a:t>
            </a:r>
            <a:r>
              <a:rPr lang="id-ID" dirty="0" err="1">
                <a:effectLst/>
                <a:latin typeface="Bookman Old Style" panose="02050604050505020204" pitchFamily="18" charset="0"/>
                <a:ea typeface="Bookman Old Style" panose="02050604050505020204" pitchFamily="18" charset="0"/>
                <a:cs typeface="Bookman Old Style" panose="02050604050505020204" pitchFamily="18" charset="0"/>
              </a:rPr>
              <a:t>drgunakan</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 </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sym typeface="Wingdings" pitchFamily="2" charset="2"/>
              </a:rPr>
              <a:t></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makna </a:t>
            </a:r>
            <a:r>
              <a:rPr lang="id-ID" i="1" dirty="0">
                <a:effectLst/>
                <a:latin typeface="Bookman Old Style" panose="02050604050505020204" pitchFamily="18" charset="0"/>
                <a:ea typeface="Bookman Old Style" panose="02050604050505020204" pitchFamily="18" charset="0"/>
                <a:cs typeface="Bookman Old Style" panose="02050604050505020204" pitchFamily="18" charset="0"/>
              </a:rPr>
              <a:t>Dalihan Na Tolu</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 mencerminkan nilai-nilai hormat, kasih sayang, dan saling menghargai, serta menjadi landasan menjaga keharmonisan dan stabilitas sosial dalam komunitas Batak (Lumbantoruan, 2012; Fitri at al., 2023).</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4000" dirty="0"/>
          </a:p>
        </p:txBody>
      </p:sp>
    </p:spTree>
    <p:extLst>
      <p:ext uri="{BB962C8B-B14F-4D97-AF65-F5344CB8AC3E}">
        <p14:creationId xmlns:p14="http://schemas.microsoft.com/office/powerpoint/2010/main" val="4003181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5C5CD0-FE6A-D85A-5F92-104DC58A32D2}"/>
              </a:ext>
            </a:extLst>
          </p:cNvPr>
          <p:cNvSpPr>
            <a:spLocks noGrp="1"/>
          </p:cNvSpPr>
          <p:nvPr>
            <p:ph idx="1"/>
          </p:nvPr>
        </p:nvSpPr>
        <p:spPr>
          <a:xfrm>
            <a:off x="838200" y="465220"/>
            <a:ext cx="10515600" cy="5835371"/>
          </a:xfrm>
        </p:spPr>
        <p:txBody>
          <a:bodyPr>
            <a:normAutofit/>
          </a:bodyPr>
          <a:lstStyle/>
          <a:p>
            <a:pPr algn="just">
              <a:lnSpc>
                <a:spcPct val="115000"/>
              </a:lnSpc>
              <a:spcBef>
                <a:spcPts val="0"/>
              </a:spcBef>
            </a:pPr>
            <a:r>
              <a:rPr lang="id-ID" b="1" dirty="0">
                <a:effectLst/>
                <a:ea typeface="Bookman Old Style" panose="02050604050505020204" pitchFamily="18" charset="0"/>
                <a:cs typeface="Bookman Old Style" panose="02050604050505020204" pitchFamily="18" charset="0"/>
              </a:rPr>
              <a:t>Kedua kearifan lokal </a:t>
            </a:r>
            <a:r>
              <a:rPr lang="id-ID" i="1" dirty="0">
                <a:effectLst/>
                <a:ea typeface="Bookman Old Style" panose="02050604050505020204" pitchFamily="18" charset="0"/>
                <a:cs typeface="Bookman Old Style" panose="02050604050505020204" pitchFamily="18" charset="0"/>
              </a:rPr>
              <a:t>TEPO SELIRO</a:t>
            </a:r>
            <a:r>
              <a:rPr lang="id-ID" dirty="0">
                <a:effectLst/>
                <a:ea typeface="Bookman Old Style" panose="02050604050505020204" pitchFamily="18" charset="0"/>
                <a:cs typeface="Bookman Old Style" panose="02050604050505020204" pitchFamily="18" charset="0"/>
              </a:rPr>
              <a:t> dari Jawa memangun sikap tenggang rasa pada orang lain dan DALIHAN NA TOLU dari Batak menjunjung sikap hormat dan kasih satu sama lain </a:t>
            </a:r>
            <a:r>
              <a:rPr lang="id-ID" dirty="0">
                <a:effectLst/>
                <a:ea typeface="Bookman Old Style" panose="02050604050505020204" pitchFamily="18" charset="0"/>
                <a:cs typeface="Bookman Old Style" panose="02050604050505020204" pitchFamily="18" charset="0"/>
                <a:sym typeface="Wingdings" pitchFamily="2" charset="2"/>
              </a:rPr>
              <a:t> </a:t>
            </a:r>
            <a:r>
              <a:rPr lang="id-ID" dirty="0">
                <a:effectLst/>
                <a:ea typeface="Bookman Old Style" panose="02050604050505020204" pitchFamily="18" charset="0"/>
                <a:cs typeface="Bookman Old Style" panose="02050604050505020204" pitchFamily="18" charset="0"/>
              </a:rPr>
              <a:t>merupakan contoh nilai-nilai yang dikembangkan dalam pendidikan karakter guna memperkuat sikap moderasi beragama di kalangan remaja. </a:t>
            </a:r>
          </a:p>
          <a:p>
            <a:pPr algn="just">
              <a:lnSpc>
                <a:spcPct val="115000"/>
              </a:lnSpc>
              <a:spcBef>
                <a:spcPts val="0"/>
              </a:spcBef>
            </a:pPr>
            <a:r>
              <a:rPr lang="id-ID" dirty="0">
                <a:effectLst/>
                <a:ea typeface="Bookman Old Style" panose="02050604050505020204" pitchFamily="18" charset="0"/>
                <a:cs typeface="Bookman Old Style" panose="02050604050505020204" pitchFamily="18" charset="0"/>
              </a:rPr>
              <a:t>Pendidikan karakter berbasis kearifan lokal memiliki potensi besar memperkuat moderasi beragama di kalangan remaja. </a:t>
            </a:r>
          </a:p>
          <a:p>
            <a:pPr algn="just">
              <a:lnSpc>
                <a:spcPct val="115000"/>
              </a:lnSpc>
              <a:spcBef>
                <a:spcPts val="0"/>
              </a:spcBef>
            </a:pPr>
            <a:r>
              <a:rPr lang="id-ID" dirty="0">
                <a:effectLst/>
                <a:ea typeface="Bookman Old Style" panose="02050604050505020204" pitchFamily="18" charset="0"/>
                <a:cs typeface="Bookman Old Style" panose="02050604050505020204" pitchFamily="18" charset="0"/>
              </a:rPr>
              <a:t>dapat </a:t>
            </a:r>
            <a:r>
              <a:rPr lang="id-ID" b="1" dirty="0">
                <a:effectLst/>
                <a:ea typeface="Bookman Old Style" panose="02050604050505020204" pitchFamily="18" charset="0"/>
                <a:cs typeface="Bookman Old Style" panose="02050604050505020204" pitchFamily="18" charset="0"/>
              </a:rPr>
              <a:t>dirumuskan masalah </a:t>
            </a:r>
            <a:r>
              <a:rPr lang="id-ID" dirty="0">
                <a:effectLst/>
                <a:ea typeface="Bookman Old Style" panose="02050604050505020204" pitchFamily="18" charset="0"/>
                <a:cs typeface="Bookman Old Style" panose="02050604050505020204" pitchFamily="18" charset="0"/>
              </a:rPr>
              <a:t>dalam penelitian ini: </a:t>
            </a:r>
            <a:r>
              <a:rPr lang="id-ID" b="1" dirty="0">
                <a:effectLst/>
                <a:ea typeface="Bookman Old Style" panose="02050604050505020204" pitchFamily="18" charset="0"/>
                <a:cs typeface="Bookman Old Style" panose="02050604050505020204" pitchFamily="18" charset="0"/>
              </a:rPr>
              <a:t>bagaimana pendidikan karakter berbasis kearifan lokal dapat memperkuat sikap moderasi beragama bagi para remaja di Indonesia?</a:t>
            </a:r>
            <a:endParaRPr lang="en-US" b="1" dirty="0">
              <a:effectLst/>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endParaRPr lang="en-US"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2895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EE7B5A-8381-72AF-7FCA-3415F589FC04}"/>
              </a:ext>
            </a:extLst>
          </p:cNvPr>
          <p:cNvSpPr>
            <a:spLocks noGrp="1"/>
          </p:cNvSpPr>
          <p:nvPr>
            <p:ph idx="1"/>
          </p:nvPr>
        </p:nvSpPr>
        <p:spPr>
          <a:xfrm>
            <a:off x="838200" y="417095"/>
            <a:ext cx="10515600" cy="5759868"/>
          </a:xfrm>
        </p:spPr>
        <p:txBody>
          <a:bodyPr>
            <a:normAutofit/>
          </a:bodyPr>
          <a:lstStyle/>
          <a:p>
            <a:r>
              <a:rPr lang="id-ID" sz="3200" b="1" dirty="0">
                <a:effectLst/>
                <a:latin typeface="Bookman Old Style" panose="02050604050505020204" pitchFamily="18" charset="0"/>
                <a:ea typeface="Bookman Old Style" panose="02050604050505020204" pitchFamily="18" charset="0"/>
                <a:cs typeface="Bookman Old Style" panose="02050604050505020204" pitchFamily="18" charset="0"/>
              </a:rPr>
              <a:t>Gambaran Mitra </a:t>
            </a:r>
            <a:r>
              <a:rPr lang="id-ID" sz="3200" dirty="0">
                <a:effectLst/>
                <a:latin typeface="Bookman Old Style" panose="02050604050505020204" pitchFamily="18" charset="0"/>
                <a:ea typeface="Bookman Old Style" panose="02050604050505020204" pitchFamily="18" charset="0"/>
                <a:cs typeface="Bookman Old Style" panose="02050604050505020204" pitchFamily="18" charset="0"/>
                <a:sym typeface="Wingdings" pitchFamily="2" charset="2"/>
              </a:rPr>
              <a:t></a:t>
            </a:r>
            <a:r>
              <a:rPr lang="id-ID" sz="3200" dirty="0">
                <a:effectLst/>
                <a:latin typeface="Bookman Old Style" panose="02050604050505020204" pitchFamily="18" charset="0"/>
                <a:ea typeface="Bookman Old Style" panose="02050604050505020204" pitchFamily="18" charset="0"/>
                <a:cs typeface="Bookman Old Style" panose="02050604050505020204" pitchFamily="18" charset="0"/>
              </a:rPr>
              <a:t> institusi pendidikan di lingkungan sekolah menengah yang memiliki siswa yang relatif masih tergolong kaum remaja.</a:t>
            </a:r>
          </a:p>
          <a:p>
            <a:r>
              <a:rPr lang="id-ID" sz="3200" dirty="0">
                <a:effectLst/>
                <a:latin typeface="Bookman Old Style" panose="02050604050505020204" pitchFamily="18" charset="0"/>
                <a:ea typeface="Bookman Old Style" panose="02050604050505020204" pitchFamily="18" charset="0"/>
                <a:cs typeface="Bookman Old Style" panose="02050604050505020204" pitchFamily="18" charset="0"/>
              </a:rPr>
              <a:t>menjadi sarana efektif untuk menyebarkan konsep moderasi beragama melalui pendidikan karakter berbasis kearifan lokal. </a:t>
            </a:r>
          </a:p>
          <a:p>
            <a:r>
              <a:rPr lang="id-ID" sz="3200" dirty="0">
                <a:effectLst/>
                <a:latin typeface="Bookman Old Style" panose="02050604050505020204" pitchFamily="18" charset="0"/>
                <a:ea typeface="Bookman Old Style" panose="02050604050505020204" pitchFamily="18" charset="0"/>
                <a:cs typeface="Bookman Old Style" panose="02050604050505020204" pitchFamily="18" charset="0"/>
              </a:rPr>
              <a:t>Para pendidik yang terlibat di sekolah merupakan mitra yang baik untuk dapat menjangkau anak didik dalam membangun perilaku dan sikap moderat dalam beragama</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4400" dirty="0"/>
          </a:p>
        </p:txBody>
      </p:sp>
    </p:spTree>
    <p:extLst>
      <p:ext uri="{BB962C8B-B14F-4D97-AF65-F5344CB8AC3E}">
        <p14:creationId xmlns:p14="http://schemas.microsoft.com/office/powerpoint/2010/main" val="277251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265F25-65C5-9440-111D-9BC42A57B2AE}"/>
              </a:ext>
            </a:extLst>
          </p:cNvPr>
          <p:cNvSpPr>
            <a:spLocks noGrp="1"/>
          </p:cNvSpPr>
          <p:nvPr>
            <p:ph idx="1"/>
          </p:nvPr>
        </p:nvSpPr>
        <p:spPr>
          <a:xfrm>
            <a:off x="236950" y="147016"/>
            <a:ext cx="10515600" cy="6266310"/>
          </a:xfrm>
        </p:spPr>
        <p:txBody>
          <a:bodyPr>
            <a:normAutofit fontScale="92500" lnSpcReduction="20000"/>
          </a:bodyPr>
          <a:lstStyle/>
          <a:p>
            <a:r>
              <a:rPr lang="id-ID" sz="2400" b="1" dirty="0">
                <a:latin typeface="Bookman Old Style" panose="02050604050505020204" pitchFamily="18" charset="0"/>
                <a:ea typeface="Bookman Old Style" panose="02050604050505020204" pitchFamily="18" charset="0"/>
                <a:cs typeface="Bookman Old Style" panose="02050604050505020204" pitchFamily="18" charset="0"/>
              </a:rPr>
              <a:t>K</a:t>
            </a:r>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ompetensi peneliti </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i rekam jejak penelitian sejak 2019 periset telah meneliti sikap toleransi kaum remaja dalam kaitannya dengan kesejahteraan spiritual. </a:t>
            </a:r>
          </a:p>
          <a:p>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tahun 2023 : penelitian peran kecerdasan spiritual dalam membangun sikap moderasi beragama di kalangan remaja di tiga provinsi Lampung, DKI Jakarta dan Jawa Barat. Kedua penelitian terdahulu didanai dari hibah DRTPM DIKTI. Karena untuk memperkokoh sikap moderasi beragama bagi remaja perlu juga didukung dengan pendidikan karakter berbasis kearifan lokal di lingkungan sekolah. </a:t>
            </a:r>
          </a:p>
          <a:p>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Penelitian ini menjadi urgen &amp; penting </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mengingat pendidikan karakter berbasis kearifan lokal harus </a:t>
            </a:r>
            <a:r>
              <a:rPr lang="id-ID" sz="2400" dirty="0" err="1">
                <a:effectLst/>
                <a:latin typeface="Bookman Old Style" panose="02050604050505020204" pitchFamily="18" charset="0"/>
                <a:ea typeface="Bookman Old Style" panose="02050604050505020204" pitchFamily="18" charset="0"/>
                <a:cs typeface="Bookman Old Style" panose="02050604050505020204" pitchFamily="18" charset="0"/>
              </a:rPr>
              <a:t>ilakukan</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berkesinambungan dan terstruktur dengan mengedepankan nilai-nilai budaya yang kaya di tanah air. </a:t>
            </a:r>
          </a:p>
          <a:p>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Tujuan khusus </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mendorong kaum remaja memperkokoh sikap moderasi beragama melalui pembenahan pendidikan karakter yang berbasis pada nilai-nilai positif yang terdapat dari kekayaan budaya nasional. </a:t>
            </a:r>
          </a:p>
          <a:p>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Keterlibatan mitra (SMP SMA) dari daerah akan memperkaya pengenalan nilai budaya daerah sekaligus luaran dari penelitian ini dapat menghasilkan model pembinaan karakter berbasis kearifan lokal yang dapat diterapkan dalam pendidikan karakter di sekolah-sekolah. </a:t>
            </a:r>
          </a:p>
          <a:p>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Hasil riset ini juga dapat diterapkan </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dalam pembinaan karakter remaja di daerah masing-masing secara khusus dalam kaitan dengan penguatan sikap moderasi beragama.</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8382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29EF4E-D08F-13FF-390F-2AE2D085BB94}"/>
              </a:ext>
            </a:extLst>
          </p:cNvPr>
          <p:cNvSpPr>
            <a:spLocks noGrp="1"/>
          </p:cNvSpPr>
          <p:nvPr>
            <p:ph idx="1"/>
          </p:nvPr>
        </p:nvSpPr>
        <p:spPr>
          <a:xfrm>
            <a:off x="838200" y="1014608"/>
            <a:ext cx="10515600" cy="5162355"/>
          </a:xfrm>
        </p:spPr>
        <p:txBody>
          <a:bodyPr>
            <a:normAutofit fontScale="92500" lnSpcReduction="20000"/>
          </a:bodyPr>
          <a:lstStyle/>
          <a:p>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Tim periset lain telah melakukan kajian yang didanai oleh DRTPM DIKTI tahun 2019 hingga 2020 mengenai daya lenting (resiliensi) remaja Indonesia dan menghasilkan modul resiliensi remaja Indonesia (Dewi, Idulfilastri &amp; Sari, 2022).</a:t>
            </a:r>
          </a:p>
          <a:p>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 Didukung penelitian Dewi dan Sakuntalawati (2023), pembentukan karakter remaja awal (anak)  dapat dibangun melalui aktivitas  atau pendidikan tari baik bersifat ekskul atau luar sekolah. </a:t>
            </a:r>
          </a:p>
          <a:p>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dukungan orangtua  remaja awal (anak) dapat membangun keterampilan bekerjasama, menyesuaikan diri, berinteraksi, mengontrol diri, dan kedisiplinan. </a:t>
            </a:r>
          </a:p>
          <a:p>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Temuan penelitian ini menunjukkan pentingnya mencari strategi yang lebih efektif untuk membantu remaja memahami makna atas tarian tradisional, dan menjadi penting untuk mencegah perilaku anti sosial.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4000" dirty="0"/>
          </a:p>
        </p:txBody>
      </p:sp>
    </p:spTree>
    <p:extLst>
      <p:ext uri="{BB962C8B-B14F-4D97-AF65-F5344CB8AC3E}">
        <p14:creationId xmlns:p14="http://schemas.microsoft.com/office/powerpoint/2010/main" val="4161642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7D056-5087-B75E-1389-E6A2ED570BE4}"/>
              </a:ext>
            </a:extLst>
          </p:cNvPr>
          <p:cNvSpPr>
            <a:spLocks noGrp="1"/>
          </p:cNvSpPr>
          <p:nvPr>
            <p:ph type="title"/>
          </p:nvPr>
        </p:nvSpPr>
        <p:spPr>
          <a:xfrm>
            <a:off x="838200" y="365125"/>
            <a:ext cx="10515600" cy="662009"/>
          </a:xfrm>
        </p:spPr>
        <p:txBody>
          <a:bodyPr>
            <a:normAutofit/>
          </a:bodyPr>
          <a:lstStyle/>
          <a:p>
            <a:pPr marL="0" marR="0" algn="ctr">
              <a:lnSpc>
                <a:spcPct val="115000"/>
              </a:lnSpc>
              <a:spcBef>
                <a:spcPts val="0"/>
              </a:spcBef>
              <a:spcAft>
                <a:spcPts val="0"/>
              </a:spcAft>
            </a:pPr>
            <a:r>
              <a:rPr lang="id-ID" sz="2800"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BAB II</a:t>
            </a:r>
            <a:r>
              <a:rPr lang="en-US" sz="2800" b="1" dirty="0">
                <a:highlight>
                  <a:srgbClr val="FFFF00"/>
                </a:highlight>
                <a:latin typeface="Calibri" panose="020F0502020204030204" pitchFamily="34" charset="0"/>
                <a:ea typeface="Bookman Old Style" panose="02050604050505020204" pitchFamily="18" charset="0"/>
                <a:cs typeface="Times New Roman" panose="02020603050405020304" pitchFamily="18" charset="0"/>
              </a:rPr>
              <a:t> </a:t>
            </a:r>
            <a:r>
              <a:rPr lang="id-ID" sz="2800"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 PETA JALAN</a:t>
            </a:r>
            <a:endParaRPr lang="en-US" sz="6000" dirty="0"/>
          </a:p>
        </p:txBody>
      </p:sp>
      <p:sp>
        <p:nvSpPr>
          <p:cNvPr id="3" name="Content Placeholder 2">
            <a:extLst>
              <a:ext uri="{FF2B5EF4-FFF2-40B4-BE49-F238E27FC236}">
                <a16:creationId xmlns:a16="http://schemas.microsoft.com/office/drawing/2014/main" id="{758B8418-205E-92B5-C05A-28A2B03F2005}"/>
              </a:ext>
            </a:extLst>
          </p:cNvPr>
          <p:cNvSpPr>
            <a:spLocks noGrp="1"/>
          </p:cNvSpPr>
          <p:nvPr>
            <p:ph idx="1"/>
          </p:nvPr>
        </p:nvSpPr>
        <p:spPr>
          <a:xfrm>
            <a:off x="838200" y="1027134"/>
            <a:ext cx="10515600" cy="5149829"/>
          </a:xfrm>
        </p:spPr>
        <p:txBody>
          <a:bodyPr>
            <a:normAutofit/>
          </a:bodyPr>
          <a:lstStyle/>
          <a:p>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riset mengenai pendidikan karakter berbasis kearifan lokal masih jarang dilakukan, apalagi pendidikan karakter dalam kaitannya dengan moderasi beragama. </a:t>
            </a:r>
          </a:p>
          <a:p>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Umumnya pembahasan tentang moderasi beragama pun relatif masih seputar pengertian apa yang dimaksud dengan moderasi beragama dan bagaimana melakukan dan mempraktekkan moderasi beragama di Indonesia.</a:t>
            </a:r>
          </a:p>
          <a:p>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Istilah moderasi beragama pun baru populer digalakkan khususnya oleh Kementerian Agama Republik Indonesia (Balitbang Kemenag RI, 2019) dalam lingkup 5 tahun terakhir. </a:t>
            </a:r>
          </a:p>
          <a:p>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Konsep yang selalu digalakkan sebelumnya adalah </a:t>
            </a:r>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toleransi beragama</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Padahal toleransi beragama akan tercapai bila orang memiliki sikap </a:t>
            </a:r>
            <a:r>
              <a:rPr lang="id-ID" sz="2400" dirty="0" err="1">
                <a:effectLst/>
                <a:latin typeface="Bookman Old Style" panose="02050604050505020204" pitchFamily="18" charset="0"/>
                <a:ea typeface="Bookman Old Style" panose="02050604050505020204" pitchFamily="18" charset="0"/>
                <a:cs typeface="Bookman Old Style" panose="02050604050505020204" pitchFamily="18" charset="0"/>
              </a:rPr>
              <a:t>moderasi</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beragama yang baik dan memadai</a:t>
            </a:r>
            <a:endParaRPr lang="en-US" sz="2400" dirty="0"/>
          </a:p>
        </p:txBody>
      </p:sp>
    </p:spTree>
    <p:extLst>
      <p:ext uri="{BB962C8B-B14F-4D97-AF65-F5344CB8AC3E}">
        <p14:creationId xmlns:p14="http://schemas.microsoft.com/office/powerpoint/2010/main" val="1808671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867AD-9A1D-C0E6-F6DE-0BB38A600831}"/>
              </a:ext>
            </a:extLst>
          </p:cNvPr>
          <p:cNvSpPr>
            <a:spLocks noGrp="1"/>
          </p:cNvSpPr>
          <p:nvPr>
            <p:ph type="title"/>
          </p:nvPr>
        </p:nvSpPr>
        <p:spPr/>
        <p:txBody>
          <a:bodyPr>
            <a:normAutofit/>
          </a:bodyPr>
          <a:lstStyle/>
          <a:p>
            <a:pPr marL="0" marR="0" algn="ctr">
              <a:lnSpc>
                <a:spcPct val="115000"/>
              </a:lnSpc>
              <a:spcBef>
                <a:spcPts val="0"/>
              </a:spcBef>
              <a:spcAft>
                <a:spcPts val="0"/>
              </a:spcAft>
            </a:pPr>
            <a:r>
              <a:rPr lang="id-ID" sz="2800"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BAB III</a:t>
            </a:r>
            <a:br>
              <a:rPr lang="en-US" sz="2800" dirty="0">
                <a:effectLst/>
                <a:latin typeface="Calibri" panose="020F0502020204030204" pitchFamily="34" charset="0"/>
                <a:ea typeface="Calibri" panose="020F0502020204030204" pitchFamily="34" charset="0"/>
                <a:cs typeface="Times New Roman" panose="02020603050405020304" pitchFamily="18" charset="0"/>
              </a:rPr>
            </a:br>
            <a:r>
              <a:rPr lang="id-ID" sz="2800"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KEBAHARUAN (</a:t>
            </a:r>
            <a:r>
              <a:rPr lang="id-ID" sz="2800" b="1" i="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NOVELTY</a:t>
            </a:r>
            <a:r>
              <a:rPr lang="id-ID" sz="2800"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a:t>
            </a:r>
            <a:endParaRPr lang="en-US" sz="6000" dirty="0"/>
          </a:p>
        </p:txBody>
      </p:sp>
      <p:sp>
        <p:nvSpPr>
          <p:cNvPr id="3" name="Content Placeholder 2">
            <a:extLst>
              <a:ext uri="{FF2B5EF4-FFF2-40B4-BE49-F238E27FC236}">
                <a16:creationId xmlns:a16="http://schemas.microsoft.com/office/drawing/2014/main" id="{0F8F6F09-C1EB-F8B6-FF26-4677987E5BCC}"/>
              </a:ext>
            </a:extLst>
          </p:cNvPr>
          <p:cNvSpPr>
            <a:spLocks noGrp="1"/>
          </p:cNvSpPr>
          <p:nvPr>
            <p:ph idx="1"/>
          </p:nvPr>
        </p:nvSpPr>
        <p:spPr>
          <a:xfrm>
            <a:off x="838200" y="1825624"/>
            <a:ext cx="10515600" cy="4667251"/>
          </a:xfrm>
        </p:spPr>
        <p:txBody>
          <a:bodyPr>
            <a:normAutofit lnSpcReduction="10000"/>
          </a:bodyPr>
          <a:lstStyle/>
          <a:p>
            <a:r>
              <a:rPr lang="id-ID" dirty="0">
                <a:effectLst/>
                <a:ea typeface="Bookman Old Style" panose="02050604050505020204" pitchFamily="18" charset="0"/>
                <a:cs typeface="Bookman Old Style" panose="02050604050505020204" pitchFamily="18" charset="0"/>
              </a:rPr>
              <a:t>Keharuan (</a:t>
            </a:r>
            <a:r>
              <a:rPr lang="id-ID" i="1" dirty="0">
                <a:effectLst/>
                <a:ea typeface="Bookman Old Style" panose="02050604050505020204" pitchFamily="18" charset="0"/>
                <a:cs typeface="Bookman Old Style" panose="02050604050505020204" pitchFamily="18" charset="0"/>
              </a:rPr>
              <a:t>novelty</a:t>
            </a:r>
            <a:r>
              <a:rPr lang="id-ID" dirty="0">
                <a:effectLst/>
                <a:ea typeface="Bookman Old Style" panose="02050604050505020204" pitchFamily="18" charset="0"/>
                <a:cs typeface="Bookman Old Style" panose="02050604050505020204" pitchFamily="18" charset="0"/>
              </a:rPr>
              <a:t>) dari penelitian ini terletak pada upaya penerapan pendidikan karakter berbasis kearifan lokal guna penguatan sikap moderasi beragama. </a:t>
            </a:r>
          </a:p>
          <a:p>
            <a:r>
              <a:rPr lang="id-ID" dirty="0">
                <a:effectLst/>
                <a:ea typeface="Bookman Old Style" panose="02050604050505020204" pitchFamily="18" charset="0"/>
                <a:cs typeface="Bookman Old Style" panose="02050604050505020204" pitchFamily="18" charset="0"/>
              </a:rPr>
              <a:t>Riset yang dilakukan sebelumnya masih fokus pada pendidikan karakter dan penerapannya di sekolah (bdk. Koesoema, 2015) misalnya pendidikan karakter berbasis kelas dan kultur sekolah (Koesoema, 2022). </a:t>
            </a:r>
          </a:p>
          <a:p>
            <a:r>
              <a:rPr lang="id-ID" dirty="0">
                <a:effectLst/>
                <a:ea typeface="Bookman Old Style" panose="02050604050505020204" pitchFamily="18" charset="0"/>
                <a:cs typeface="Bookman Old Style" panose="02050604050505020204" pitchFamily="18" charset="0"/>
              </a:rPr>
              <a:t>Selain itu mengaitkan pendidikan karakter dengan kearifan lokal (</a:t>
            </a:r>
            <a:r>
              <a:rPr lang="id-ID" i="1" dirty="0">
                <a:effectLst/>
                <a:ea typeface="Bookman Old Style" panose="02050604050505020204" pitchFamily="18" charset="0"/>
                <a:cs typeface="Bookman Old Style" panose="02050604050505020204" pitchFamily="18" charset="0"/>
              </a:rPr>
              <a:t>local genius</a:t>
            </a:r>
            <a:r>
              <a:rPr lang="id-ID" dirty="0">
                <a:effectLst/>
                <a:ea typeface="Bookman Old Style" panose="02050604050505020204" pitchFamily="18" charset="0"/>
                <a:cs typeface="Bookman Old Style" panose="02050604050505020204" pitchFamily="18" charset="0"/>
              </a:rPr>
              <a:t>) dilakukan Rahmawati et al. (2023) pada pelajar kelas 7 </a:t>
            </a:r>
            <a:r>
              <a:rPr lang="id-ID" dirty="0" err="1">
                <a:effectLst/>
                <a:ea typeface="Bookman Old Style" panose="02050604050505020204" pitchFamily="18" charset="0"/>
                <a:cs typeface="Bookman Old Style" panose="02050604050505020204" pitchFamily="18" charset="0"/>
              </a:rPr>
              <a:t>bahwa</a:t>
            </a:r>
            <a:r>
              <a:rPr lang="id-ID" dirty="0" err="1">
                <a:effectLst/>
                <a:ea typeface="Bookman Old Style" panose="02050604050505020204" pitchFamily="18" charset="0"/>
                <a:cs typeface="Bookman Old Style" panose="02050604050505020204" pitchFamily="18" charset="0"/>
                <a:sym typeface="Wingdings" pitchFamily="2" charset="2"/>
              </a:rPr>
              <a:t></a:t>
            </a:r>
            <a:r>
              <a:rPr lang="id-ID" dirty="0" err="1">
                <a:effectLst/>
                <a:ea typeface="Bookman Old Style" panose="02050604050505020204" pitchFamily="18" charset="0"/>
                <a:cs typeface="Bookman Old Style" panose="02050604050505020204" pitchFamily="18" charset="0"/>
              </a:rPr>
              <a:t>pendidikan</a:t>
            </a:r>
            <a:r>
              <a:rPr lang="id-ID" dirty="0">
                <a:effectLst/>
                <a:ea typeface="Bookman Old Style" panose="02050604050505020204" pitchFamily="18" charset="0"/>
                <a:cs typeface="Bookman Old Style" panose="02050604050505020204" pitchFamily="18" charset="0"/>
              </a:rPr>
              <a:t> karakter berbasis kearifan lokal dapat membendung  remaja dari pengaruh perkembangan teknologi yang semakin deras. </a:t>
            </a:r>
            <a:endParaRPr lang="en-US" dirty="0">
              <a:effectLst/>
              <a:ea typeface="Calibri" panose="020F0502020204030204" pitchFamily="34" charset="0"/>
              <a:cs typeface="Times New Roman" panose="02020603050405020304" pitchFamily="18" charset="0"/>
            </a:endParaRPr>
          </a:p>
          <a:p>
            <a:pPr marL="0" indent="0">
              <a:buNone/>
            </a:pPr>
            <a:endParaRPr lang="en-US" sz="3600" dirty="0"/>
          </a:p>
        </p:txBody>
      </p:sp>
    </p:spTree>
    <p:extLst>
      <p:ext uri="{BB962C8B-B14F-4D97-AF65-F5344CB8AC3E}">
        <p14:creationId xmlns:p14="http://schemas.microsoft.com/office/powerpoint/2010/main" val="481994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D92E5F-68D3-D295-4A2A-E8BF8B9A7925}"/>
              </a:ext>
            </a:extLst>
          </p:cNvPr>
          <p:cNvSpPr>
            <a:spLocks noGrp="1"/>
          </p:cNvSpPr>
          <p:nvPr>
            <p:ph idx="1"/>
          </p:nvPr>
        </p:nvSpPr>
        <p:spPr>
          <a:xfrm>
            <a:off x="838200" y="433136"/>
            <a:ext cx="10515600" cy="6042819"/>
          </a:xfrm>
        </p:spPr>
        <p:txBody>
          <a:bodyPr>
            <a:normAutofit lnSpcReduction="10000"/>
          </a:bodyPr>
          <a:lstStyle/>
          <a:p>
            <a:r>
              <a:rPr lang="id-ID" dirty="0">
                <a:effectLst/>
                <a:ea typeface="Bookman Old Style" panose="02050604050505020204" pitchFamily="18" charset="0"/>
                <a:cs typeface="Bookman Old Style" panose="02050604050505020204" pitchFamily="18" charset="0"/>
              </a:rPr>
              <a:t>penelitian </a:t>
            </a:r>
            <a:r>
              <a:rPr lang="id-ID" dirty="0" err="1">
                <a:effectLst/>
                <a:ea typeface="Bookman Old Style" panose="02050604050505020204" pitchFamily="18" charset="0"/>
                <a:cs typeface="Bookman Old Style" panose="02050604050505020204" pitchFamily="18" charset="0"/>
              </a:rPr>
              <a:t>moderasi</a:t>
            </a:r>
            <a:r>
              <a:rPr lang="id-ID" dirty="0">
                <a:effectLst/>
                <a:ea typeface="Bookman Old Style" panose="02050604050505020204" pitchFamily="18" charset="0"/>
                <a:cs typeface="Bookman Old Style" panose="02050604050505020204" pitchFamily="18" charset="0"/>
              </a:rPr>
              <a:t> beragama relatif baru, dilakukan sejak 5 tahun terakhir semenjak dipropagandakan oleh Kementerian Agama RI dan upaya penelitian umumnya seputar penjelasan konseptual moderasi beragama, dan sharing pengalaman empiris moderasi beragama di berbagai daerah serta berbagai strategi</a:t>
            </a:r>
          </a:p>
          <a:p>
            <a:r>
              <a:rPr lang="id-ID" dirty="0">
                <a:effectLst/>
                <a:ea typeface="Bookman Old Style" panose="02050604050505020204" pitchFamily="18" charset="0"/>
                <a:cs typeface="Bookman Old Style" panose="02050604050505020204" pitchFamily="18" charset="0"/>
              </a:rPr>
              <a:t>salah satu unsur penting penguatan sikap moderasi beragama di kalangan remaja adalah pendidikan karakter yang berbasis pada nilai-nilai yang terkandung dalam kebudayaan yang ada di Indonesia yang disebut dengan pendidikan karakter berbasis kearifan lokal. </a:t>
            </a:r>
          </a:p>
          <a:p>
            <a:r>
              <a:rPr lang="id-ID" dirty="0">
                <a:effectLst/>
                <a:ea typeface="Bookman Old Style" panose="02050604050505020204" pitchFamily="18" charset="0"/>
                <a:cs typeface="Bookman Old Style" panose="02050604050505020204" pitchFamily="18" charset="0"/>
              </a:rPr>
              <a:t>Di dalam budaya itu sendiri terkandung berbagai nilai-nilai positif seperti </a:t>
            </a:r>
            <a:r>
              <a:rPr lang="id-ID" b="1" dirty="0">
                <a:effectLst/>
                <a:ea typeface="Bookman Old Style" panose="02050604050505020204" pitchFamily="18" charset="0"/>
                <a:cs typeface="Bookman Old Style" panose="02050604050505020204" pitchFamily="18" charset="0"/>
              </a:rPr>
              <a:t>gotong royong, </a:t>
            </a:r>
            <a:r>
              <a:rPr lang="id-ID" b="1" i="1" dirty="0">
                <a:effectLst/>
                <a:ea typeface="Bookman Old Style" panose="02050604050505020204" pitchFamily="18" charset="0"/>
                <a:cs typeface="Bookman Old Style" panose="02050604050505020204" pitchFamily="18" charset="0"/>
              </a:rPr>
              <a:t>tepa seliro</a:t>
            </a:r>
            <a:r>
              <a:rPr lang="id-ID" b="1" dirty="0">
                <a:effectLst/>
                <a:ea typeface="Bookman Old Style" panose="02050604050505020204" pitchFamily="18" charset="0"/>
                <a:cs typeface="Bookman Old Style" panose="02050604050505020204" pitchFamily="18" charset="0"/>
              </a:rPr>
              <a:t> </a:t>
            </a:r>
            <a:r>
              <a:rPr lang="id-ID" dirty="0">
                <a:effectLst/>
                <a:ea typeface="Bookman Old Style" panose="02050604050505020204" pitchFamily="18" charset="0"/>
                <a:cs typeface="Bookman Old Style" panose="02050604050505020204" pitchFamily="18" charset="0"/>
              </a:rPr>
              <a:t>di Jawa (Wibowo &amp; Gunawan, 2022) dan </a:t>
            </a:r>
            <a:r>
              <a:rPr lang="id-ID" b="1" dirty="0">
                <a:effectLst/>
                <a:ea typeface="Bookman Old Style" panose="02050604050505020204" pitchFamily="18" charset="0"/>
                <a:cs typeface="Bookman Old Style" panose="02050604050505020204" pitchFamily="18" charset="0"/>
              </a:rPr>
              <a:t>prinsip </a:t>
            </a:r>
            <a:r>
              <a:rPr lang="id-ID" b="1" i="1" dirty="0">
                <a:effectLst/>
                <a:ea typeface="Bookman Old Style" panose="02050604050505020204" pitchFamily="18" charset="0"/>
                <a:cs typeface="Bookman Old Style" panose="02050604050505020204" pitchFamily="18" charset="0"/>
              </a:rPr>
              <a:t>dalihan na </a:t>
            </a:r>
            <a:r>
              <a:rPr lang="id-ID" b="1" i="1" dirty="0" err="1">
                <a:effectLst/>
                <a:ea typeface="Bookman Old Style" panose="02050604050505020204" pitchFamily="18" charset="0"/>
                <a:cs typeface="Bookman Old Style" panose="02050604050505020204" pitchFamily="18" charset="0"/>
              </a:rPr>
              <a:t>tolu</a:t>
            </a:r>
            <a:r>
              <a:rPr lang="id-ID" b="1" dirty="0">
                <a:effectLst/>
                <a:ea typeface="Bookman Old Style" panose="02050604050505020204" pitchFamily="18" charset="0"/>
                <a:cs typeface="Bookman Old Style" panose="02050604050505020204" pitchFamily="18" charset="0"/>
              </a:rPr>
              <a:t> </a:t>
            </a:r>
            <a:r>
              <a:rPr lang="id-ID" dirty="0">
                <a:effectLst/>
                <a:ea typeface="Bookman Old Style" panose="02050604050505020204" pitchFamily="18" charset="0"/>
                <a:cs typeface="Bookman Old Style" panose="02050604050505020204" pitchFamily="18" charset="0"/>
              </a:rPr>
              <a:t>masyarakat Batak (Fitri et al, 2023) </a:t>
            </a:r>
            <a:r>
              <a:rPr lang="id-ID" dirty="0" err="1">
                <a:effectLst/>
                <a:ea typeface="Bookman Old Style" panose="02050604050505020204" pitchFamily="18" charset="0"/>
                <a:cs typeface="Bookman Old Style" panose="02050604050505020204" pitchFamily="18" charset="0"/>
              </a:rPr>
              <a:t>yg</a:t>
            </a:r>
            <a:r>
              <a:rPr lang="id-ID" dirty="0">
                <a:effectLst/>
                <a:ea typeface="Bookman Old Style" panose="02050604050505020204" pitchFamily="18" charset="0"/>
                <a:cs typeface="Bookman Old Style" panose="02050604050505020204" pitchFamily="18" charset="0"/>
              </a:rPr>
              <a:t> menjunjung tinggi rasa hormat dan saling menghargai </a:t>
            </a:r>
            <a:r>
              <a:rPr lang="id-ID" dirty="0">
                <a:effectLst/>
                <a:ea typeface="Bookman Old Style" panose="02050604050505020204" pitchFamily="18" charset="0"/>
                <a:cs typeface="Bookman Old Style" panose="02050604050505020204" pitchFamily="18" charset="0"/>
                <a:sym typeface="Wingdings" pitchFamily="2" charset="2"/>
              </a:rPr>
              <a:t> </a:t>
            </a:r>
            <a:r>
              <a:rPr lang="id-ID" dirty="0">
                <a:effectLst/>
                <a:ea typeface="Bookman Old Style" panose="02050604050505020204" pitchFamily="18" charset="0"/>
                <a:cs typeface="Bookman Old Style" panose="02050604050505020204" pitchFamily="18" charset="0"/>
              </a:rPr>
              <a:t> menjadi modal dasar memperkuat sikap moderasi beragama di kalangan remaja. </a:t>
            </a: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26694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060A6C-4DEC-8692-0354-96E495D3C91A}"/>
              </a:ext>
            </a:extLst>
          </p:cNvPr>
          <p:cNvSpPr>
            <a:spLocks noGrp="1"/>
          </p:cNvSpPr>
          <p:nvPr>
            <p:ph idx="1"/>
          </p:nvPr>
        </p:nvSpPr>
        <p:spPr>
          <a:xfrm>
            <a:off x="838200" y="1002082"/>
            <a:ext cx="10515600" cy="5174881"/>
          </a:xfrm>
        </p:spPr>
        <p:txBody>
          <a:bodyPr>
            <a:normAutofit/>
          </a:bodyPr>
          <a:lstStyle/>
          <a:p>
            <a:pPr marR="0" algn="just">
              <a:lnSpc>
                <a:spcPct val="115000"/>
              </a:lnSpc>
              <a:spcBef>
                <a:spcPts val="0"/>
              </a:spcBef>
              <a:spcAft>
                <a:spcPts val="0"/>
              </a:spcAft>
            </a:pPr>
            <a:r>
              <a:rPr lang="id-ID" sz="3200" b="1" i="1" dirty="0">
                <a:effectLst/>
                <a:latin typeface="Bookman Old Style" panose="02050604050505020204" pitchFamily="18" charset="0"/>
                <a:ea typeface="Bookman Old Style" panose="02050604050505020204" pitchFamily="18" charset="0"/>
                <a:cs typeface="Bookman Old Style" panose="02050604050505020204" pitchFamily="18" charset="0"/>
              </a:rPr>
              <a:t>pertama</a:t>
            </a:r>
            <a:r>
              <a:rPr lang="id-ID" sz="3200" b="1" dirty="0">
                <a:effectLst/>
                <a:latin typeface="Bookman Old Style" panose="02050604050505020204" pitchFamily="18" charset="0"/>
                <a:ea typeface="Bookman Old Style" panose="02050604050505020204" pitchFamily="18" charset="0"/>
                <a:cs typeface="Bookman Old Style" panose="02050604050505020204" pitchFamily="18" charset="0"/>
              </a:rPr>
              <a:t>, </a:t>
            </a:r>
            <a:r>
              <a:rPr lang="id-ID" sz="3200" dirty="0">
                <a:effectLst/>
                <a:latin typeface="Bookman Old Style" panose="02050604050505020204" pitchFamily="18" charset="0"/>
                <a:ea typeface="Bookman Old Style" panose="02050604050505020204" pitchFamily="18" charset="0"/>
                <a:cs typeface="Bookman Old Style" panose="02050604050505020204" pitchFamily="18" charset="0"/>
              </a:rPr>
              <a:t>memperkuat jati diri dan identitas lokal. Pendidikan karakter berbasis kearifan lokal membantu kaum remaja mengenal dan menghargai budaya lokal mereka. </a:t>
            </a:r>
          </a:p>
          <a:p>
            <a:pPr marR="0" algn="just">
              <a:lnSpc>
                <a:spcPct val="115000"/>
              </a:lnSpc>
              <a:spcBef>
                <a:spcPts val="0"/>
              </a:spcBef>
              <a:spcAft>
                <a:spcPts val="0"/>
              </a:spcAft>
            </a:pPr>
            <a:r>
              <a:rPr lang="id-ID" sz="3200" b="1" i="1" dirty="0">
                <a:effectLst/>
                <a:latin typeface="Bookman Old Style" panose="02050604050505020204" pitchFamily="18" charset="0"/>
                <a:ea typeface="Bookman Old Style" panose="02050604050505020204" pitchFamily="18" charset="0"/>
                <a:cs typeface="Bookman Old Style" panose="02050604050505020204" pitchFamily="18" charset="0"/>
              </a:rPr>
              <a:t>Kedua</a:t>
            </a:r>
            <a:r>
              <a:rPr lang="id-ID" sz="3200" b="1" dirty="0">
                <a:effectLst/>
                <a:latin typeface="Bookman Old Style" panose="02050604050505020204" pitchFamily="18" charset="0"/>
                <a:ea typeface="Bookman Old Style" panose="02050604050505020204" pitchFamily="18" charset="0"/>
                <a:cs typeface="Bookman Old Style" panose="02050604050505020204" pitchFamily="18" charset="0"/>
              </a:rPr>
              <a:t>, </a:t>
            </a:r>
            <a:r>
              <a:rPr lang="id-ID" sz="3200" dirty="0">
                <a:effectLst/>
                <a:latin typeface="Bookman Old Style" panose="02050604050505020204" pitchFamily="18" charset="0"/>
                <a:ea typeface="Bookman Old Style" panose="02050604050505020204" pitchFamily="18" charset="0"/>
                <a:cs typeface="Bookman Old Style" panose="02050604050505020204" pitchFamily="18" charset="0"/>
              </a:rPr>
              <a:t>dengan memahami kearifan lokal, remaja belajar untuk menghargai keberagaman dalam masyarakat, termasuk keberagaman agama.</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0D4E4345-FB1F-61F6-71D1-53238CDB98EE}"/>
              </a:ext>
            </a:extLst>
          </p:cNvPr>
          <p:cNvSpPr txBox="1"/>
          <p:nvPr/>
        </p:nvSpPr>
        <p:spPr>
          <a:xfrm>
            <a:off x="1377863" y="326356"/>
            <a:ext cx="9594937" cy="556627"/>
          </a:xfrm>
          <a:prstGeom prst="rect">
            <a:avLst/>
          </a:prstGeom>
          <a:noFill/>
        </p:spPr>
        <p:txBody>
          <a:bodyPr wrap="square">
            <a:spAutoFit/>
          </a:bodyPr>
          <a:lstStyle/>
          <a:p>
            <a:pPr marL="0" marR="0" algn="ctr">
              <a:lnSpc>
                <a:spcPct val="115000"/>
              </a:lnSpc>
              <a:spcBef>
                <a:spcPts val="0"/>
              </a:spcBef>
              <a:spcAft>
                <a:spcPts val="0"/>
              </a:spcAft>
            </a:pPr>
            <a:r>
              <a:rPr lang="id-ID" sz="2800"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BAB IV</a:t>
            </a:r>
            <a:r>
              <a:rPr lang="en-US" sz="2400" dirty="0">
                <a:highlight>
                  <a:srgbClr val="FFFF00"/>
                </a:highlight>
                <a:latin typeface="Calibri" panose="020F0502020204030204" pitchFamily="34" charset="0"/>
                <a:ea typeface="Bookman Old Style" panose="02050604050505020204" pitchFamily="18" charset="0"/>
                <a:cs typeface="Times New Roman" panose="02020603050405020304" pitchFamily="18" charset="0"/>
              </a:rPr>
              <a:t> </a:t>
            </a:r>
            <a:r>
              <a:rPr lang="id-ID" sz="2800"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NILAI STRATEGIS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457273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21979-56BC-69A6-210B-779C80608E09}"/>
              </a:ext>
            </a:extLst>
          </p:cNvPr>
          <p:cNvSpPr>
            <a:spLocks noGrp="1"/>
          </p:cNvSpPr>
          <p:nvPr>
            <p:ph type="title"/>
          </p:nvPr>
        </p:nvSpPr>
        <p:spPr>
          <a:xfrm>
            <a:off x="838200" y="365126"/>
            <a:ext cx="10515600" cy="887478"/>
          </a:xfrm>
        </p:spPr>
        <p:txBody>
          <a:bodyPr>
            <a:normAutofit/>
          </a:bodyPr>
          <a:lstStyle/>
          <a:p>
            <a:pPr marL="0" marR="0" algn="ctr">
              <a:lnSpc>
                <a:spcPct val="115000"/>
              </a:lnSpc>
              <a:spcBef>
                <a:spcPts val="0"/>
              </a:spcBef>
              <a:spcAft>
                <a:spcPts val="0"/>
              </a:spcAft>
            </a:pPr>
            <a:r>
              <a:rPr lang="id-ID" sz="2800"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BAB V</a:t>
            </a:r>
            <a:r>
              <a:rPr lang="en-US" sz="2800" b="1" dirty="0">
                <a:highlight>
                  <a:srgbClr val="FFFF00"/>
                </a:highlight>
                <a:latin typeface="Calibri" panose="020F0502020204030204" pitchFamily="34" charset="0"/>
                <a:ea typeface="Bookman Old Style" panose="02050604050505020204" pitchFamily="18" charset="0"/>
                <a:cs typeface="Times New Roman" panose="02020603050405020304" pitchFamily="18" charset="0"/>
              </a:rPr>
              <a:t>. </a:t>
            </a:r>
            <a:r>
              <a:rPr lang="id-ID" sz="2800"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METODE</a:t>
            </a:r>
            <a:endParaRPr lang="en-US" sz="6000" dirty="0"/>
          </a:p>
        </p:txBody>
      </p:sp>
      <p:sp>
        <p:nvSpPr>
          <p:cNvPr id="3" name="Content Placeholder 2">
            <a:extLst>
              <a:ext uri="{FF2B5EF4-FFF2-40B4-BE49-F238E27FC236}">
                <a16:creationId xmlns:a16="http://schemas.microsoft.com/office/drawing/2014/main" id="{3D0581B7-7351-B66B-E963-17327B1E3C73}"/>
              </a:ext>
            </a:extLst>
          </p:cNvPr>
          <p:cNvSpPr>
            <a:spLocks noGrp="1"/>
          </p:cNvSpPr>
          <p:nvPr>
            <p:ph idx="1"/>
          </p:nvPr>
        </p:nvSpPr>
        <p:spPr>
          <a:xfrm>
            <a:off x="838200" y="1252604"/>
            <a:ext cx="10515600" cy="5240270"/>
          </a:xfrm>
        </p:spPr>
        <p:txBody>
          <a:bodyPr>
            <a:normAutofit/>
          </a:bodyPr>
          <a:lstStyle/>
          <a:p>
            <a:pPr marL="0" marR="0" indent="0" algn="just">
              <a:lnSpc>
                <a:spcPct val="115000"/>
              </a:lnSpc>
              <a:spcBef>
                <a:spcPts val="0"/>
              </a:spcBef>
              <a:spcAft>
                <a:spcPts val="0"/>
              </a:spcAft>
              <a:buNone/>
            </a:pP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pendekatan gabungan kuantitatif dan kualitatif (</a:t>
            </a:r>
            <a:r>
              <a:rPr lang="id-ID" sz="2400" i="1" dirty="0">
                <a:effectLst/>
                <a:latin typeface="Bookman Old Style" panose="02050604050505020204" pitchFamily="18" charset="0"/>
                <a:ea typeface="Bookman Old Style" panose="02050604050505020204" pitchFamily="18" charset="0"/>
                <a:cs typeface="Bookman Old Style" panose="02050604050505020204" pitchFamily="18" charset="0"/>
              </a:rPr>
              <a:t>mix-method</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dengan rancangan eksploratoris sekuensial mengacu pada Creswell, Clark, </a:t>
            </a:r>
            <a:r>
              <a:rPr lang="id-ID" sz="2400" dirty="0" err="1">
                <a:effectLst/>
                <a:latin typeface="Bookman Old Style" panose="02050604050505020204" pitchFamily="18" charset="0"/>
                <a:ea typeface="Bookman Old Style" panose="02050604050505020204" pitchFamily="18" charset="0"/>
                <a:cs typeface="Bookman Old Style" panose="02050604050505020204" pitchFamily="18" charset="0"/>
              </a:rPr>
              <a:t>Gutmann</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&amp; Hanson (Tashakkori &amp; Teddlie, 2010), tahapan </a:t>
            </a:r>
            <a:r>
              <a:rPr lang="id-ID" sz="2400" dirty="0" err="1">
                <a:effectLst/>
                <a:latin typeface="Bookman Old Style" panose="02050604050505020204" pitchFamily="18" charset="0"/>
                <a:ea typeface="Bookman Old Style" panose="02050604050505020204" pitchFamily="18" charset="0"/>
                <a:cs typeface="Bookman Old Style" panose="02050604050505020204" pitchFamily="18" charset="0"/>
              </a:rPr>
              <a:t>sbb</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Tahap 1: Studi Preliminer</a:t>
            </a:r>
            <a:r>
              <a:rPr lang="en-US" sz="2400" b="1" dirty="0">
                <a:latin typeface="Calibri" panose="020F0502020204030204" pitchFamily="34" charset="0"/>
                <a:ea typeface="Bookman Old Style" panose="02050604050505020204" pitchFamily="18" charset="0"/>
                <a:cs typeface="Times New Roman" panose="02020603050405020304" pitchFamily="18" charset="0"/>
              </a:rPr>
              <a:t> </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untuk: </a:t>
            </a:r>
          </a:p>
          <a:p>
            <a:pPr marL="457200" marR="0" indent="-457200" algn="just">
              <a:lnSpc>
                <a:spcPct val="115000"/>
              </a:lnSpc>
              <a:spcBef>
                <a:spcPts val="0"/>
              </a:spcBef>
              <a:spcAft>
                <a:spcPts val="0"/>
              </a:spcAft>
              <a:buAutoNum type="arabicParenR"/>
            </a:pP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mendapatkan nilai-nilai kearifan lokal yang relevan dengan inklusivitas, toleransi, dan sikap beragama yang moderat dan </a:t>
            </a:r>
          </a:p>
          <a:p>
            <a:pPr marL="457200" marR="0" indent="-457200" algn="just">
              <a:lnSpc>
                <a:spcPct val="115000"/>
              </a:lnSpc>
              <a:spcBef>
                <a:spcPts val="0"/>
              </a:spcBef>
              <a:spcAft>
                <a:spcPts val="0"/>
              </a:spcAft>
              <a:buAutoNum type="arabicParenR"/>
            </a:pP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elisitasi yakni mendapatkan informasi mengenai indikator-indikator instrumen yang akan digunakan dalam pengumpulan data setelah memutuskan instrumen yang sesuai untuk digunakan berdasarkan temuan dari studi pada tahap ini.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10057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a:extLst>
              <a:ext uri="{FF2B5EF4-FFF2-40B4-BE49-F238E27FC236}">
                <a16:creationId xmlns:a16="http://schemas.microsoft.com/office/drawing/2014/main" id="{D5FF651B-53CE-87B5-8E13-3F7F9764F4A0}"/>
              </a:ext>
            </a:extLst>
          </p:cNvPr>
          <p:cNvSpPr>
            <a:spLocks noGrp="1"/>
          </p:cNvSpPr>
          <p:nvPr>
            <p:ph idx="1"/>
          </p:nvPr>
        </p:nvSpPr>
        <p:spPr/>
        <p:txBody>
          <a:bodyPr>
            <a:normAutofit/>
          </a:bodyPr>
          <a:lstStyle/>
          <a:p>
            <a:pPr algn="just">
              <a:lnSpc>
                <a:spcPct val="100000"/>
              </a:lnSpc>
            </a:pPr>
            <a:r>
              <a:rPr lang="id-ID" sz="2800" dirty="0">
                <a:effectLst/>
                <a:latin typeface="Bookman Old Style" panose="02050604050505020204" pitchFamily="18" charset="0"/>
                <a:ea typeface="Bookman Old Style" panose="02050604050505020204" pitchFamily="18" charset="0"/>
                <a:cs typeface="Bookman Old Style" panose="02050604050505020204" pitchFamily="18" charset="0"/>
              </a:rPr>
              <a:t>Persoalan intoleransi terus meningkat akhir-akhir ini dapat mengancam kesatuan dan persatuan bangsa Indonesia yang kaya dengan keanekaragaman suku, budaya dan agama. </a:t>
            </a:r>
          </a:p>
          <a:p>
            <a:pPr algn="just">
              <a:lnSpc>
                <a:spcPct val="100000"/>
              </a:lnSpc>
            </a:pPr>
            <a:r>
              <a:rPr lang="id-ID" sz="2800" dirty="0">
                <a:effectLst/>
                <a:latin typeface="Bookman Old Style" panose="02050604050505020204" pitchFamily="18" charset="0"/>
                <a:ea typeface="Bookman Old Style" panose="02050604050505020204" pitchFamily="18" charset="0"/>
                <a:cs typeface="Bookman Old Style" panose="02050604050505020204" pitchFamily="18" charset="0"/>
              </a:rPr>
              <a:t>Salah satu penyebab adalah pemahaman dan penghayatan agama yang kaku dan kurang memperhatikan konteks sosial dan budaya yang beragam. Maka perlu suatu sikap moderat dalam beragama yang disebut dengan moderasi beragama. </a:t>
            </a:r>
            <a:endParaRPr lang="en-US" sz="2800" dirty="0"/>
          </a:p>
        </p:txBody>
      </p:sp>
      <p:sp>
        <p:nvSpPr>
          <p:cNvPr id="5" name="Title 1">
            <a:extLst>
              <a:ext uri="{FF2B5EF4-FFF2-40B4-BE49-F238E27FC236}">
                <a16:creationId xmlns:a16="http://schemas.microsoft.com/office/drawing/2014/main" id="{936A05D5-7C90-39B9-4F17-3E69E7AC9C20}"/>
              </a:ext>
            </a:extLst>
          </p:cNvPr>
          <p:cNvSpPr>
            <a:spLocks noGrp="1"/>
          </p:cNvSpPr>
          <p:nvPr>
            <p:ph type="title"/>
          </p:nvPr>
        </p:nvSpPr>
        <p:spPr/>
        <p:txBody>
          <a:bodyPr>
            <a:normAutofit/>
          </a:bodyPr>
          <a:lstStyle/>
          <a:p>
            <a:pPr marL="0" marR="0" algn="ctr">
              <a:lnSpc>
                <a:spcPct val="115000"/>
              </a:lnSpc>
              <a:spcBef>
                <a:spcPts val="0"/>
              </a:spcBef>
              <a:spcAft>
                <a:spcPts val="0"/>
              </a:spcAft>
            </a:pPr>
            <a:r>
              <a:rPr lang="id-ID"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ABSTRAK</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 </a:t>
            </a:r>
            <a:endParaRPr lang="en-US" sz="23900" dirty="0"/>
          </a:p>
        </p:txBody>
      </p:sp>
    </p:spTree>
    <p:extLst>
      <p:ext uri="{BB962C8B-B14F-4D97-AF65-F5344CB8AC3E}">
        <p14:creationId xmlns:p14="http://schemas.microsoft.com/office/powerpoint/2010/main" val="25027987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EAA476-7119-43F9-FA1A-162FFF2EAC75}"/>
              </a:ext>
            </a:extLst>
          </p:cNvPr>
          <p:cNvSpPr>
            <a:spLocks noGrp="1"/>
          </p:cNvSpPr>
          <p:nvPr>
            <p:ph idx="1"/>
          </p:nvPr>
        </p:nvSpPr>
        <p:spPr>
          <a:xfrm>
            <a:off x="838200" y="545432"/>
            <a:ext cx="10515600" cy="5631531"/>
          </a:xfrm>
        </p:spPr>
        <p:txBody>
          <a:bodyPr>
            <a:normAutofit fontScale="92500"/>
          </a:bodyPr>
          <a:lstStyle/>
          <a:p>
            <a:pPr marL="0" marR="0" indent="0" algn="just">
              <a:lnSpc>
                <a:spcPct val="115000"/>
              </a:lnSpc>
              <a:spcBef>
                <a:spcPts val="0"/>
              </a:spcBef>
              <a:spcAft>
                <a:spcPts val="0"/>
              </a:spcAft>
              <a:buNone/>
            </a:pPr>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Tahap ini ditempuh melalui:</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a</a:t>
            </a:r>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 Diskusi Kelompok Terfokus </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a:t>
            </a:r>
            <a:r>
              <a:rPr lang="id-ID" sz="2400" i="1" dirty="0">
                <a:effectLst/>
                <a:latin typeface="Bookman Old Style" panose="02050604050505020204" pitchFamily="18" charset="0"/>
                <a:ea typeface="Bookman Old Style" panose="02050604050505020204" pitchFamily="18" charset="0"/>
                <a:cs typeface="Bookman Old Style" panose="02050604050505020204" pitchFamily="18" charset="0"/>
              </a:rPr>
              <a:t>Focused Group Discussion</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melibatkan 3 pihak yakni pihak sekolah (guru dan pimpinan sekolah, orangtua, siswa) sebanyak 12 orang; b</a:t>
            </a:r>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 Wawancara terhadap tokoh masyarakat dan ahli atau narasumber yang memiliki</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kepakaran dalam nilai budaya, kearifan lokal dan konteks ulayat (</a:t>
            </a:r>
            <a:r>
              <a:rPr lang="id-ID" sz="2400" i="1" dirty="0">
                <a:effectLst/>
                <a:latin typeface="Bookman Old Style" panose="02050604050505020204" pitchFamily="18" charset="0"/>
                <a:ea typeface="Bookman Old Style" panose="02050604050505020204" pitchFamily="18" charset="0"/>
                <a:cs typeface="Bookman Old Style" panose="02050604050505020204" pitchFamily="18" charset="0"/>
              </a:rPr>
              <a:t>indigenous</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yang relevan sebanyak 2 orang. Data dari penelitian ini dianalisis dengan analisis data kualitatif menggunakan aplikasi MAXQDA versi 2023.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Dari tahap ini akan diperoleh</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1) Nilai-nilai kearifan lokal yang mendasari moderasi beragama; 2) Variabel psikososial berupa karakter kuat yang didasari kearifan lokal; 3) Alternatif dan pemilihan instrumen pengukuran psikologis sesuai dengan temuan; dan 4) Saliensi yakni informasi mengenai indikator instrumen pengumpulan data</a:t>
            </a:r>
            <a:r>
              <a:rPr lang="id-ID"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3600" dirty="0"/>
          </a:p>
        </p:txBody>
      </p:sp>
    </p:spTree>
    <p:extLst>
      <p:ext uri="{BB962C8B-B14F-4D97-AF65-F5344CB8AC3E}">
        <p14:creationId xmlns:p14="http://schemas.microsoft.com/office/powerpoint/2010/main" val="4126256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28DCB5-5D82-81C3-AF59-526609E2478E}"/>
              </a:ext>
            </a:extLst>
          </p:cNvPr>
          <p:cNvSpPr>
            <a:spLocks noGrp="1"/>
          </p:cNvSpPr>
          <p:nvPr>
            <p:ph idx="1"/>
          </p:nvPr>
        </p:nvSpPr>
        <p:spPr>
          <a:xfrm>
            <a:off x="838200" y="689811"/>
            <a:ext cx="10515600" cy="5487152"/>
          </a:xfrm>
        </p:spPr>
        <p:txBody>
          <a:bodyPr>
            <a:normAutofit lnSpcReduction="10000"/>
          </a:bodyPr>
          <a:lstStyle/>
          <a:p>
            <a:pPr marL="0" marR="0" indent="0" algn="just">
              <a:lnSpc>
                <a:spcPct val="115000"/>
              </a:lnSpc>
              <a:spcBef>
                <a:spcPts val="0"/>
              </a:spcBef>
              <a:spcAft>
                <a:spcPts val="0"/>
              </a:spcAft>
              <a:buNone/>
            </a:pPr>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Tahap 2: Survei dan </a:t>
            </a:r>
            <a:r>
              <a:rPr lang="id-ID" sz="2400" b="1" i="1" dirty="0">
                <a:effectLst/>
                <a:latin typeface="Bookman Old Style" panose="02050604050505020204" pitchFamily="18" charset="0"/>
                <a:ea typeface="Bookman Old Style" panose="02050604050505020204" pitchFamily="18" charset="0"/>
                <a:cs typeface="Bookman Old Style" panose="02050604050505020204" pitchFamily="18" charset="0"/>
              </a:rPr>
              <a:t>Pre-test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0"/>
              </a:spcBef>
            </a:pP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menguji instrumen sekaligus mengetahui sejauh mana daya prediktif variabel-variabel berupa karakter berbasis kearifan lokal terhadap moderasi beragama. </a:t>
            </a:r>
          </a:p>
          <a:p>
            <a:pPr algn="just">
              <a:lnSpc>
                <a:spcPct val="115000"/>
              </a:lnSpc>
              <a:spcBef>
                <a:spcPts val="0"/>
              </a:spcBef>
            </a:pP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tahap ini dilakukan uji konstruk dan uji model teoritik guna menemukan kerangka kerja (</a:t>
            </a:r>
            <a:r>
              <a:rPr lang="id-ID" sz="2400" i="1" dirty="0">
                <a:effectLst/>
                <a:latin typeface="Bookman Old Style" panose="02050604050505020204" pitchFamily="18" charset="0"/>
                <a:ea typeface="Bookman Old Style" panose="02050604050505020204" pitchFamily="18" charset="0"/>
                <a:cs typeface="Bookman Old Style" panose="02050604050505020204" pitchFamily="18" charset="0"/>
              </a:rPr>
              <a:t>framework</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yang dapat dipakai untuk menyusun rancangan intervensi. Jumlah partisipan untuk tahap sekurang-kurangnya 220 orang pada masing-masing wilayah. Adapun data dianalisis secara kuantitatif dengan </a:t>
            </a:r>
            <a:r>
              <a:rPr lang="id-ID" sz="2400" i="1" dirty="0">
                <a:effectLst/>
                <a:latin typeface="Times New Roman" panose="02020603050405020304" pitchFamily="18" charset="0"/>
                <a:ea typeface="Times New Roman" panose="02020603050405020304" pitchFamily="18" charset="0"/>
                <a:cs typeface="Times New Roman" panose="02020603050405020304" pitchFamily="18" charset="0"/>
              </a:rPr>
              <a:t>Structural Equation Modelling</a:t>
            </a:r>
            <a:r>
              <a:rPr lang="id-ID" sz="2400" dirty="0">
                <a:effectLst/>
                <a:latin typeface="Times New Roman" panose="02020603050405020304" pitchFamily="18" charset="0"/>
                <a:ea typeface="Times New Roman" panose="02020603050405020304" pitchFamily="18" charset="0"/>
                <a:cs typeface="Times New Roman" panose="02020603050405020304" pitchFamily="18" charset="0"/>
              </a:rPr>
              <a:t> (SEM)</a:t>
            </a:r>
          </a:p>
          <a:p>
            <a:pPr algn="just">
              <a:lnSpc>
                <a:spcPct val="115000"/>
              </a:lnSpc>
              <a:spcBef>
                <a:spcPts val="0"/>
              </a:spcBef>
            </a:pP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Hasil yang diperoleh dari tahun pertama adalah: 1) Hasil EFA dan CFA instrumen penelitian; 2) Kerangka kerja hasil pengujian model teoritik; 3) Rancangan intervensi yang akan diujikan pada subyek pada tahun kedua.</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136243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B51F9D-A2C3-D947-C7CA-8AC81B56735A}"/>
              </a:ext>
            </a:extLst>
          </p:cNvPr>
          <p:cNvSpPr>
            <a:spLocks noGrp="1"/>
          </p:cNvSpPr>
          <p:nvPr>
            <p:ph idx="1"/>
          </p:nvPr>
        </p:nvSpPr>
        <p:spPr>
          <a:xfrm>
            <a:off x="838200" y="739036"/>
            <a:ext cx="10515600" cy="5437927"/>
          </a:xfrm>
        </p:spPr>
        <p:txBody>
          <a:bodyPr>
            <a:normAutofit/>
          </a:bodyPr>
          <a:lstStyle/>
          <a:p>
            <a:pPr marL="0" marR="0" indent="0" algn="just">
              <a:lnSpc>
                <a:spcPct val="115000"/>
              </a:lnSpc>
              <a:spcBef>
                <a:spcPts val="0"/>
              </a:spcBef>
              <a:spcAft>
                <a:spcPts val="0"/>
              </a:spcAft>
              <a:buNone/>
            </a:pPr>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Tahun Ke-2</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Tahap 1: Pengujian Rancangan Intervensi dan </a:t>
            </a:r>
            <a:r>
              <a:rPr lang="id-ID" sz="2400" b="1" i="1" dirty="0">
                <a:effectLst/>
                <a:latin typeface="Bookman Old Style" panose="02050604050505020204" pitchFamily="18" charset="0"/>
                <a:ea typeface="Bookman Old Style" panose="02050604050505020204" pitchFamily="18" charset="0"/>
                <a:cs typeface="Bookman Old Style" panose="02050604050505020204" pitchFamily="18" charset="0"/>
              </a:rPr>
              <a:t>post-test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Dalam tahap ini dilakukan uji coba rancangan intervensi yang dihasilkan dari dua tahap studi pada tahun pertama kepada sekitar 60 orang sekaligus dari partisipan pada tahap ke-2 tahun pertama yang dipilih secara acak. </a:t>
            </a:r>
          </a:p>
          <a:p>
            <a:pPr marL="0" marR="0" algn="just">
              <a:lnSpc>
                <a:spcPct val="115000"/>
              </a:lnSpc>
              <a:spcBef>
                <a:spcPts val="0"/>
              </a:spcBef>
              <a:spcAft>
                <a:spcPts val="0"/>
              </a:spcAft>
            </a:pP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Hasil dari tahap ini akan menunjukkan efektivitas rancangan intervensi yang disusun dan mengidentifikasi kelemahannya.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3600" dirty="0"/>
          </a:p>
        </p:txBody>
      </p:sp>
    </p:spTree>
    <p:extLst>
      <p:ext uri="{BB962C8B-B14F-4D97-AF65-F5344CB8AC3E}">
        <p14:creationId xmlns:p14="http://schemas.microsoft.com/office/powerpoint/2010/main" val="32538660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5553F2-D7A9-955A-9328-D0D34C32A623}"/>
              </a:ext>
            </a:extLst>
          </p:cNvPr>
          <p:cNvSpPr>
            <a:spLocks noGrp="1"/>
          </p:cNvSpPr>
          <p:nvPr>
            <p:ph idx="1"/>
          </p:nvPr>
        </p:nvSpPr>
        <p:spPr>
          <a:xfrm>
            <a:off x="838200" y="561474"/>
            <a:ext cx="10515600" cy="5935579"/>
          </a:xfrm>
        </p:spPr>
        <p:txBody>
          <a:bodyPr>
            <a:normAutofit fontScale="92500" lnSpcReduction="10000"/>
          </a:bodyPr>
          <a:lstStyle/>
          <a:p>
            <a:pPr marL="0" marR="0" indent="0" algn="just">
              <a:lnSpc>
                <a:spcPct val="115000"/>
              </a:lnSpc>
              <a:spcBef>
                <a:spcPts val="0"/>
              </a:spcBef>
              <a:spcAft>
                <a:spcPts val="0"/>
              </a:spcAft>
              <a:buNone/>
            </a:pPr>
            <a:r>
              <a:rPr lang="id-ID" sz="2000" b="1" dirty="0">
                <a:effectLst/>
                <a:latin typeface="Bookman Old Style" panose="02050604050505020204" pitchFamily="18" charset="0"/>
                <a:ea typeface="Bookman Old Style" panose="02050604050505020204" pitchFamily="18" charset="0"/>
                <a:cs typeface="Bookman Old Style" panose="02050604050505020204" pitchFamily="18" charset="0"/>
              </a:rPr>
              <a:t>Tahap 2: Evaluasi dan Revisi Rancangan Intervensi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id-ID" sz="2000" dirty="0">
                <a:effectLst/>
                <a:latin typeface="Bookman Old Style" panose="02050604050505020204" pitchFamily="18" charset="0"/>
                <a:ea typeface="Bookman Old Style" panose="02050604050505020204" pitchFamily="18" charset="0"/>
                <a:cs typeface="Bookman Old Style" panose="02050604050505020204" pitchFamily="18" charset="0"/>
              </a:rPr>
              <a:t>Dalam tahap ini dilakukan analisis terhadap pelaksanaan uji coba dan penyempurnaan rancangan yang diharapkan dapat diterapkan dalam intervensi psikososial dan psikoedukasi untuk menguatkan moderasi beragama dalam skala lebih luas dengan menerapkan prinsip daya alih-terap (</a:t>
            </a:r>
            <a:r>
              <a:rPr lang="id-ID" sz="2000" i="1" dirty="0">
                <a:effectLst/>
                <a:latin typeface="Bookman Old Style" panose="02050604050505020204" pitchFamily="18" charset="0"/>
                <a:ea typeface="Bookman Old Style" panose="02050604050505020204" pitchFamily="18" charset="0"/>
                <a:cs typeface="Bookman Old Style" panose="02050604050505020204" pitchFamily="18" charset="0"/>
              </a:rPr>
              <a:t>transferability</a:t>
            </a:r>
            <a:r>
              <a:rPr lang="id-ID" sz="2000" dirty="0">
                <a:effectLst/>
                <a:latin typeface="Bookman Old Style" panose="02050604050505020204" pitchFamily="18" charset="0"/>
                <a:ea typeface="Bookman Old Style" panose="02050604050505020204" pitchFamily="18" charset="0"/>
                <a:cs typeface="Bookman Old Style" panose="02050604050505020204" pitchFamily="18" charset="0"/>
              </a:rPr>
              <a:t>) dengan mempertimbangkan kesamaan karakteristik.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id-ID" sz="2000" dirty="0">
                <a:effectLst/>
                <a:latin typeface="Bookman Old Style" panose="02050604050505020204" pitchFamily="18" charset="0"/>
                <a:ea typeface="Bookman Old Style" panose="02050604050505020204" pitchFamily="18" charset="0"/>
                <a:cs typeface="Bookman Old Style" panose="020506040505050202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id-ID" sz="2000" dirty="0">
                <a:effectLst/>
                <a:latin typeface="Bookman Old Style" panose="02050604050505020204" pitchFamily="18" charset="0"/>
                <a:ea typeface="Bookman Old Style" panose="02050604050505020204" pitchFamily="18" charset="0"/>
                <a:cs typeface="Bookman Old Style" panose="02050604050505020204" pitchFamily="18" charset="0"/>
              </a:rPr>
              <a:t>Dalam tahap ini juga akan dilakukan inkuiri kualitatif melalui Diskusi Kelompok Terfokus terhadap hasil evaluasi uji coba yang telah dilaksanakan. Diskusi ini akan melibatkan sejumlah pemangku kepentingan di antaranya: Pihak sekolah, orang tua, tokoh masyarakat, akademisi, pegiat pengembangan komunitas/masyarakat, kalangan pemangku adat, budayawan, kalangan pemerintah, dan lainnya dengan jumlah peserta 12 orang pada tiap wilayah.</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endParaRPr lang="en-US" sz="2000" dirty="0">
              <a:latin typeface="Bookman Old Style" panose="02050604050505020204" pitchFamily="18" charset="0"/>
              <a:ea typeface="Bookman Old Style" panose="02050604050505020204" pitchFamily="18" charset="0"/>
              <a:cs typeface="Bookman Old Style" panose="02050604050505020204" pitchFamily="18" charset="0"/>
            </a:endParaRPr>
          </a:p>
          <a:p>
            <a:pPr marL="0" marR="0" indent="0" algn="just">
              <a:lnSpc>
                <a:spcPct val="115000"/>
              </a:lnSpc>
              <a:spcBef>
                <a:spcPts val="0"/>
              </a:spcBef>
              <a:spcAft>
                <a:spcPts val="0"/>
              </a:spcAft>
              <a:buNone/>
            </a:pPr>
            <a:r>
              <a:rPr lang="id-ID" sz="2000" dirty="0">
                <a:effectLst/>
                <a:latin typeface="Bookman Old Style" panose="02050604050505020204" pitchFamily="18" charset="0"/>
                <a:ea typeface="Bookman Old Style" panose="02050604050505020204" pitchFamily="18" charset="0"/>
                <a:cs typeface="Bookman Old Style" panose="02050604050505020204" pitchFamily="18" charset="0"/>
              </a:rPr>
              <a:t>Hasil dari dua tahun pelaksanaan penelitian adalah rekomendasi kebijakan (</a:t>
            </a:r>
            <a:r>
              <a:rPr lang="id-ID" sz="2000" i="1" dirty="0">
                <a:effectLst/>
                <a:latin typeface="Bookman Old Style" panose="02050604050505020204" pitchFamily="18" charset="0"/>
                <a:ea typeface="Bookman Old Style" panose="02050604050505020204" pitchFamily="18" charset="0"/>
                <a:cs typeface="Bookman Old Style" panose="02050604050505020204" pitchFamily="18" charset="0"/>
              </a:rPr>
              <a:t>policy brief</a:t>
            </a:r>
            <a:r>
              <a:rPr lang="id-ID" sz="2000" dirty="0">
                <a:effectLst/>
                <a:latin typeface="Bookman Old Style" panose="02050604050505020204" pitchFamily="18" charset="0"/>
                <a:ea typeface="Bookman Old Style" panose="02050604050505020204" pitchFamily="18" charset="0"/>
                <a:cs typeface="Bookman Old Style" panose="02050604050505020204" pitchFamily="18" charset="0"/>
              </a:rPr>
              <a:t>) yang diharapkan secara signifikan memperkuat upaya moderasi beragama bagi masyarakat, khususnya kalangan remaja dan orang muda dengan mempromosikan nilai-nilai budaya setempat atau kearifan lokal yang mendasari karakter kuat dalam inklusivitas, toleransi, multikulturalisme.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3200" dirty="0"/>
          </a:p>
        </p:txBody>
      </p:sp>
    </p:spTree>
    <p:extLst>
      <p:ext uri="{BB962C8B-B14F-4D97-AF65-F5344CB8AC3E}">
        <p14:creationId xmlns:p14="http://schemas.microsoft.com/office/powerpoint/2010/main" val="5499383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B6BEB9-3D34-91F8-3E8B-904CECC61947}"/>
              </a:ext>
            </a:extLst>
          </p:cNvPr>
          <p:cNvSpPr>
            <a:spLocks noGrp="1"/>
          </p:cNvSpPr>
          <p:nvPr>
            <p:ph idx="1"/>
          </p:nvPr>
        </p:nvSpPr>
        <p:spPr>
          <a:xfrm>
            <a:off x="838200" y="717884"/>
            <a:ext cx="10515600" cy="5770598"/>
          </a:xfrm>
        </p:spPr>
        <p:txBody>
          <a:bodyPr>
            <a:normAutofit lnSpcReduction="10000"/>
          </a:bodyPr>
          <a:lstStyle/>
          <a:p>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Wilayah penelitian </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adalah: 1) Desa Tumba Jae, Kecamatan Manduamas, Kabupaten Tapanuli Tengah, Provinsi Sumatera Utara; dan 2) Desa Mangunsari, Kecamatan Sidomukti, Kota Salatiga, Provinsi Jawa Tengah. </a:t>
            </a:r>
          </a:p>
          <a:p>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Alasan pemilihan </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kedua kancah ini :</a:t>
            </a:r>
          </a:p>
          <a:p>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1) Karakteristik wilayah sebagai pesisir, heterogen (multietnik, multireligi) dan tetap menganut nilai adat dan budaya yang kuat yakni Tapanuli Tengah (Pasaribu, 2011; Sehat, Tumanggor, &amp; Fadilla, 2021);</a:t>
            </a:r>
          </a:p>
          <a:p>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2) Karakteristik wilayah sebagai non-pesisir, relatif homogen etnik namun multireligi dan tetap menganut nilai adat dan budaya yang kuat yakni Desa Mangunsari, Kecamatan Sidomukti, Kota Salatiga, Provinsi Jawa Tengah (Alaina, 2024). </a:t>
            </a:r>
          </a:p>
          <a:p>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Selain itu, kancah penelitian ini tergolong sebagai sekolah yang sudah berumur tua yakni didirikan tahun 1954 yakni SMP Negeri 3 Salatiga dan tahun 1958 yakni SMA Budi Mulia Tumba Jae.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3600" dirty="0"/>
          </a:p>
        </p:txBody>
      </p:sp>
    </p:spTree>
    <p:extLst>
      <p:ext uri="{BB962C8B-B14F-4D97-AF65-F5344CB8AC3E}">
        <p14:creationId xmlns:p14="http://schemas.microsoft.com/office/powerpoint/2010/main" val="37652966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A9199-D3E0-44E6-9C22-C07227373CDE}"/>
              </a:ext>
            </a:extLst>
          </p:cNvPr>
          <p:cNvSpPr>
            <a:spLocks noGrp="1"/>
          </p:cNvSpPr>
          <p:nvPr>
            <p:ph type="title"/>
          </p:nvPr>
        </p:nvSpPr>
        <p:spPr>
          <a:xfrm>
            <a:off x="838200" y="365125"/>
            <a:ext cx="10515600" cy="561801"/>
          </a:xfrm>
        </p:spPr>
        <p:txBody>
          <a:bodyPr>
            <a:normAutofit/>
          </a:bodyPr>
          <a:lstStyle/>
          <a:p>
            <a:pPr marL="0" marR="0" algn="ctr">
              <a:lnSpc>
                <a:spcPct val="115000"/>
              </a:lnSpc>
              <a:spcBef>
                <a:spcPts val="0"/>
              </a:spcBef>
              <a:spcAft>
                <a:spcPts val="0"/>
              </a:spcAft>
            </a:pPr>
            <a:r>
              <a:rPr lang="id-ID" sz="2800"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BAB VI</a:t>
            </a:r>
            <a:r>
              <a:rPr lang="en-US" sz="2800" b="1" dirty="0">
                <a:highlight>
                  <a:srgbClr val="FFFF00"/>
                </a:highlight>
                <a:latin typeface="Calibri" panose="020F0502020204030204" pitchFamily="34" charset="0"/>
                <a:ea typeface="Bookman Old Style" panose="02050604050505020204" pitchFamily="18" charset="0"/>
                <a:cs typeface="Times New Roman" panose="02020603050405020304" pitchFamily="18" charset="0"/>
              </a:rPr>
              <a:t> </a:t>
            </a:r>
            <a:r>
              <a:rPr lang="id-ID" sz="2800"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LUARAN</a:t>
            </a:r>
            <a:endParaRPr lang="en-US" sz="6000" dirty="0"/>
          </a:p>
        </p:txBody>
      </p:sp>
      <p:sp>
        <p:nvSpPr>
          <p:cNvPr id="3" name="Content Placeholder 2">
            <a:extLst>
              <a:ext uri="{FF2B5EF4-FFF2-40B4-BE49-F238E27FC236}">
                <a16:creationId xmlns:a16="http://schemas.microsoft.com/office/drawing/2014/main" id="{3D54AD9C-5F4D-C766-678B-D2B4F5975BD6}"/>
              </a:ext>
            </a:extLst>
          </p:cNvPr>
          <p:cNvSpPr>
            <a:spLocks noGrp="1"/>
          </p:cNvSpPr>
          <p:nvPr>
            <p:ph idx="1"/>
          </p:nvPr>
        </p:nvSpPr>
        <p:spPr>
          <a:xfrm>
            <a:off x="838200" y="1164920"/>
            <a:ext cx="10515600" cy="5235879"/>
          </a:xfrm>
        </p:spPr>
        <p:txBody>
          <a:bodyPr>
            <a:normAutofit/>
          </a:bodyPr>
          <a:lstStyle/>
          <a:p>
            <a:pPr algn="just">
              <a:lnSpc>
                <a:spcPct val="115000"/>
              </a:lnSpc>
              <a:spcBef>
                <a:spcPts val="0"/>
              </a:spcBef>
            </a:pPr>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tahun pertama </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(1) artikel jurnal nasional terakreditasi Sinta 2 atau Sinta 3, (2) sertifikat HKI berjumlah dua (2) atas alat ukur (kuesioner)  moderasi beragama berbasis kearifan lokal sebagai kekhasan suatu  alat ukur (kuesioner) penelitian sosial, dan alat ukur (kuesioner)  karakter berbasis kearifan lokal.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0"/>
              </a:spcBef>
            </a:pPr>
            <a:r>
              <a:rPr lang="id-ID" sz="2400" b="1" dirty="0">
                <a:effectLst/>
                <a:latin typeface="Bookman Old Style" panose="02050604050505020204" pitchFamily="18" charset="0"/>
                <a:ea typeface="Bookman Old Style" panose="02050604050505020204" pitchFamily="18" charset="0"/>
                <a:cs typeface="Bookman Old Style" panose="02050604050505020204" pitchFamily="18" charset="0"/>
              </a:rPr>
              <a:t>kedua</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(1) artikel jurnal </a:t>
            </a:r>
            <a:r>
              <a:rPr lang="id-ID" sz="2400" dirty="0" err="1">
                <a:effectLst/>
                <a:latin typeface="Bookman Old Style" panose="02050604050505020204" pitchFamily="18" charset="0"/>
                <a:ea typeface="Bookman Old Style" panose="02050604050505020204" pitchFamily="18" charset="0"/>
                <a:cs typeface="Bookman Old Style" panose="02050604050505020204" pitchFamily="18" charset="0"/>
              </a:rPr>
              <a:t>Scopus</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((Q3); (2) model pendidikan karakter berbasis kearifan lokal untuk memperkuat sikap moderasi beragama di kalangan remaja. </a:t>
            </a:r>
          </a:p>
          <a:p>
            <a:pPr algn="just">
              <a:lnSpc>
                <a:spcPct val="115000"/>
              </a:lnSpc>
              <a:spcBef>
                <a:spcPts val="0"/>
              </a:spcBef>
            </a:pP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Model </a:t>
            </a:r>
            <a:r>
              <a:rPr lang="id-ID" sz="2400" dirty="0" err="1">
                <a:effectLst/>
                <a:latin typeface="Bookman Old Style" panose="02050604050505020204" pitchFamily="18" charset="0"/>
                <a:ea typeface="Bookman Old Style" panose="02050604050505020204" pitchFamily="18" charset="0"/>
                <a:cs typeface="Bookman Old Style" panose="02050604050505020204" pitchFamily="18" charset="0"/>
              </a:rPr>
              <a:t>yg</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dihasilkan berisi modul juknis,; (3) kebijakan/</a:t>
            </a:r>
            <a:r>
              <a:rPr lang="id-ID" sz="2400" i="1" dirty="0" err="1">
                <a:effectLst/>
                <a:latin typeface="Bookman Old Style" panose="02050604050505020204" pitchFamily="18" charset="0"/>
                <a:ea typeface="Bookman Old Style" panose="02050604050505020204" pitchFamily="18" charset="0"/>
                <a:cs typeface="Bookman Old Style" panose="02050604050505020204" pitchFamily="18" charset="0"/>
              </a:rPr>
              <a:t>policy</a:t>
            </a:r>
            <a:r>
              <a:rPr lang="id-ID" sz="2400" i="1" dirty="0">
                <a:effectLst/>
                <a:latin typeface="Bookman Old Style" panose="02050604050505020204" pitchFamily="18" charset="0"/>
                <a:ea typeface="Bookman Old Style" panose="02050604050505020204" pitchFamily="18" charset="0"/>
                <a:cs typeface="Bookman Old Style" panose="02050604050505020204" pitchFamily="18" charset="0"/>
              </a:rPr>
              <a:t> brief </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untuk memperkuat moderasi beragama pada remaja dan (4) modul pendidikan karakter berbasis kearifan lokal akan didaftarkan sebagai Kekayaan intelektual (HKI).</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3600" dirty="0"/>
          </a:p>
        </p:txBody>
      </p:sp>
    </p:spTree>
    <p:extLst>
      <p:ext uri="{BB962C8B-B14F-4D97-AF65-F5344CB8AC3E}">
        <p14:creationId xmlns:p14="http://schemas.microsoft.com/office/powerpoint/2010/main" val="14927026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56EF8-698D-8D3A-94AA-DF1E6163711E}"/>
              </a:ext>
            </a:extLst>
          </p:cNvPr>
          <p:cNvSpPr>
            <a:spLocks noGrp="1"/>
          </p:cNvSpPr>
          <p:nvPr>
            <p:ph type="title"/>
          </p:nvPr>
        </p:nvSpPr>
        <p:spPr>
          <a:xfrm>
            <a:off x="838200" y="453616"/>
            <a:ext cx="10515600" cy="1325563"/>
          </a:xfrm>
        </p:spPr>
        <p:txBody>
          <a:bodyPr/>
          <a:lstStyle/>
          <a:p>
            <a:pPr algn="ctr"/>
            <a:r>
              <a:rPr lang="en-US" b="1" dirty="0">
                <a:highlight>
                  <a:srgbClr val="FFFF00"/>
                </a:highlight>
              </a:rPr>
              <a:t>TOTAL DANA</a:t>
            </a:r>
          </a:p>
        </p:txBody>
      </p:sp>
      <p:sp>
        <p:nvSpPr>
          <p:cNvPr id="3" name="Content Placeholder 2">
            <a:extLst>
              <a:ext uri="{FF2B5EF4-FFF2-40B4-BE49-F238E27FC236}">
                <a16:creationId xmlns:a16="http://schemas.microsoft.com/office/drawing/2014/main" id="{814AE5E9-9915-E549-F6E3-BF48CA489E10}"/>
              </a:ext>
            </a:extLst>
          </p:cNvPr>
          <p:cNvSpPr>
            <a:spLocks noGrp="1"/>
          </p:cNvSpPr>
          <p:nvPr>
            <p:ph idx="1"/>
          </p:nvPr>
        </p:nvSpPr>
        <p:spPr>
          <a:xfrm>
            <a:off x="838200" y="2936670"/>
            <a:ext cx="10515600" cy="1325563"/>
          </a:xfrm>
        </p:spPr>
        <p:txBody>
          <a:bodyPr>
            <a:normAutofit/>
          </a:bodyPr>
          <a:lstStyle/>
          <a:p>
            <a:pPr marL="0" indent="0" algn="ctr">
              <a:buNone/>
            </a:pPr>
            <a:r>
              <a:rPr lang="en-US" sz="3600" b="1" dirty="0" err="1">
                <a:effectLst/>
                <a:latin typeface="Bookman Old Style" panose="02050604050505020204" pitchFamily="18" charset="0"/>
                <a:ea typeface="Bookman Old Style" panose="02050604050505020204" pitchFamily="18" charset="0"/>
                <a:cs typeface="Bookman Old Style" panose="02050604050505020204" pitchFamily="18" charset="0"/>
              </a:rPr>
              <a:t>Tahun</a:t>
            </a:r>
            <a:r>
              <a:rPr lang="en-US" sz="3600" b="1" dirty="0">
                <a:effectLst/>
                <a:latin typeface="Bookman Old Style" panose="02050604050505020204" pitchFamily="18" charset="0"/>
                <a:ea typeface="Bookman Old Style" panose="02050604050505020204" pitchFamily="18" charset="0"/>
                <a:cs typeface="Bookman Old Style" panose="02050604050505020204" pitchFamily="18" charset="0"/>
              </a:rPr>
              <a:t> </a:t>
            </a:r>
            <a:r>
              <a:rPr lang="en-US" sz="3600" b="1" dirty="0" err="1">
                <a:effectLst/>
                <a:latin typeface="Bookman Old Style" panose="02050604050505020204" pitchFamily="18" charset="0"/>
                <a:ea typeface="Bookman Old Style" panose="02050604050505020204" pitchFamily="18" charset="0"/>
                <a:cs typeface="Bookman Old Style" panose="02050604050505020204" pitchFamily="18" charset="0"/>
              </a:rPr>
              <a:t>ke</a:t>
            </a:r>
            <a:r>
              <a:rPr lang="en-US" sz="3600" b="1" dirty="0">
                <a:effectLst/>
                <a:latin typeface="Bookman Old Style" panose="02050604050505020204" pitchFamily="18" charset="0"/>
                <a:ea typeface="Bookman Old Style" panose="02050604050505020204" pitchFamily="18" charset="0"/>
                <a:cs typeface="Bookman Old Style" panose="02050604050505020204" pitchFamily="18" charset="0"/>
              </a:rPr>
              <a:t> – 1 </a:t>
            </a:r>
            <a:r>
              <a:rPr lang="en-US" sz="3600" b="1" dirty="0">
                <a:latin typeface="Bookman Old Style" panose="02050604050505020204" pitchFamily="18" charset="0"/>
              </a:rPr>
              <a:t>Total Rp. 163.003.000</a:t>
            </a:r>
            <a:endParaRPr lang="en-US" sz="3600" b="1" dirty="0">
              <a:effectLst/>
              <a:latin typeface="Bookman Old Style" panose="02050604050505020204" pitchFamily="18" charset="0"/>
              <a:ea typeface="Bookman Old Style" panose="02050604050505020204" pitchFamily="18" charset="0"/>
              <a:cs typeface="Bookman Old Style" panose="02050604050505020204" pitchFamily="18" charset="0"/>
            </a:endParaRPr>
          </a:p>
          <a:p>
            <a:pPr marL="0" indent="0" algn="ctr">
              <a:buNone/>
            </a:pPr>
            <a:r>
              <a:rPr lang="en-US" sz="3600" b="1" dirty="0" err="1">
                <a:effectLst/>
                <a:latin typeface="Bookman Old Style" panose="02050604050505020204" pitchFamily="18" charset="0"/>
                <a:ea typeface="Bookman Old Style" panose="02050604050505020204" pitchFamily="18" charset="0"/>
                <a:cs typeface="Bookman Old Style" panose="02050604050505020204" pitchFamily="18" charset="0"/>
              </a:rPr>
              <a:t>Tahun</a:t>
            </a:r>
            <a:r>
              <a:rPr lang="en-US" sz="3600" b="1" dirty="0">
                <a:effectLst/>
                <a:latin typeface="Bookman Old Style" panose="02050604050505020204" pitchFamily="18" charset="0"/>
                <a:ea typeface="Bookman Old Style" panose="02050604050505020204" pitchFamily="18" charset="0"/>
                <a:cs typeface="Bookman Old Style" panose="02050604050505020204" pitchFamily="18" charset="0"/>
              </a:rPr>
              <a:t> </a:t>
            </a:r>
            <a:r>
              <a:rPr lang="en-US" sz="3600" b="1" dirty="0" err="1">
                <a:effectLst/>
                <a:latin typeface="Bookman Old Style" panose="02050604050505020204" pitchFamily="18" charset="0"/>
                <a:ea typeface="Bookman Old Style" panose="02050604050505020204" pitchFamily="18" charset="0"/>
                <a:cs typeface="Bookman Old Style" panose="02050604050505020204" pitchFamily="18" charset="0"/>
              </a:rPr>
              <a:t>ke</a:t>
            </a:r>
            <a:r>
              <a:rPr lang="en-US" sz="3600" b="1" dirty="0">
                <a:effectLst/>
                <a:latin typeface="Bookman Old Style" panose="02050604050505020204" pitchFamily="18" charset="0"/>
                <a:ea typeface="Bookman Old Style" panose="02050604050505020204" pitchFamily="18" charset="0"/>
                <a:cs typeface="Bookman Old Style" panose="02050604050505020204" pitchFamily="18" charset="0"/>
              </a:rPr>
              <a:t> – 2 </a:t>
            </a:r>
            <a:r>
              <a:rPr lang="en-US" sz="3600" b="1" dirty="0">
                <a:latin typeface="Bookman Old Style" panose="02050604050505020204" pitchFamily="18" charset="0"/>
              </a:rPr>
              <a:t>Total Rp. 166.053.000</a:t>
            </a:r>
          </a:p>
          <a:p>
            <a:pPr marL="0" indent="0">
              <a:buNone/>
            </a:pPr>
            <a:endParaRPr lang="en-US" sz="3600" dirty="0"/>
          </a:p>
        </p:txBody>
      </p:sp>
    </p:spTree>
    <p:extLst>
      <p:ext uri="{BB962C8B-B14F-4D97-AF65-F5344CB8AC3E}">
        <p14:creationId xmlns:p14="http://schemas.microsoft.com/office/powerpoint/2010/main" val="24169633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350E2D8C-A1E4-6FA7-AB3E-F794F05EF667}"/>
              </a:ext>
            </a:extLst>
          </p:cNvPr>
          <p:cNvGraphicFramePr>
            <a:graphicFrameLocks noGrp="1"/>
          </p:cNvGraphicFramePr>
          <p:nvPr>
            <p:ph idx="1"/>
            <p:extLst>
              <p:ext uri="{D42A27DB-BD31-4B8C-83A1-F6EECF244321}">
                <p14:modId xmlns:p14="http://schemas.microsoft.com/office/powerpoint/2010/main" val="222124712"/>
              </p:ext>
            </p:extLst>
          </p:nvPr>
        </p:nvGraphicFramePr>
        <p:xfrm>
          <a:off x="838201" y="806245"/>
          <a:ext cx="10527889" cy="5674363"/>
        </p:xfrm>
        <a:graphic>
          <a:graphicData uri="http://schemas.openxmlformats.org/drawingml/2006/table">
            <a:tbl>
              <a:tblPr bandRow="1">
                <a:tableStyleId>{5C22544A-7EE6-4342-B048-85BDC9FD1C3A}</a:tableStyleId>
              </a:tblPr>
              <a:tblGrid>
                <a:gridCol w="465326">
                  <a:extLst>
                    <a:ext uri="{9D8B030D-6E8A-4147-A177-3AD203B41FA5}">
                      <a16:colId xmlns:a16="http://schemas.microsoft.com/office/drawing/2014/main" val="3977055149"/>
                    </a:ext>
                  </a:extLst>
                </a:gridCol>
                <a:gridCol w="709124">
                  <a:extLst>
                    <a:ext uri="{9D8B030D-6E8A-4147-A177-3AD203B41FA5}">
                      <a16:colId xmlns:a16="http://schemas.microsoft.com/office/drawing/2014/main" val="3484703873"/>
                    </a:ext>
                  </a:extLst>
                </a:gridCol>
                <a:gridCol w="199048">
                  <a:extLst>
                    <a:ext uri="{9D8B030D-6E8A-4147-A177-3AD203B41FA5}">
                      <a16:colId xmlns:a16="http://schemas.microsoft.com/office/drawing/2014/main" val="1336823233"/>
                    </a:ext>
                  </a:extLst>
                </a:gridCol>
                <a:gridCol w="682404">
                  <a:extLst>
                    <a:ext uri="{9D8B030D-6E8A-4147-A177-3AD203B41FA5}">
                      <a16:colId xmlns:a16="http://schemas.microsoft.com/office/drawing/2014/main" val="3019775493"/>
                    </a:ext>
                  </a:extLst>
                </a:gridCol>
                <a:gridCol w="3810562">
                  <a:extLst>
                    <a:ext uri="{9D8B030D-6E8A-4147-A177-3AD203B41FA5}">
                      <a16:colId xmlns:a16="http://schemas.microsoft.com/office/drawing/2014/main" val="3757786304"/>
                    </a:ext>
                  </a:extLst>
                </a:gridCol>
                <a:gridCol w="2997909">
                  <a:extLst>
                    <a:ext uri="{9D8B030D-6E8A-4147-A177-3AD203B41FA5}">
                      <a16:colId xmlns:a16="http://schemas.microsoft.com/office/drawing/2014/main" val="3516945109"/>
                    </a:ext>
                  </a:extLst>
                </a:gridCol>
                <a:gridCol w="399746">
                  <a:extLst>
                    <a:ext uri="{9D8B030D-6E8A-4147-A177-3AD203B41FA5}">
                      <a16:colId xmlns:a16="http://schemas.microsoft.com/office/drawing/2014/main" val="216928077"/>
                    </a:ext>
                  </a:extLst>
                </a:gridCol>
                <a:gridCol w="1263770">
                  <a:extLst>
                    <a:ext uri="{9D8B030D-6E8A-4147-A177-3AD203B41FA5}">
                      <a16:colId xmlns:a16="http://schemas.microsoft.com/office/drawing/2014/main" val="1886991780"/>
                    </a:ext>
                  </a:extLst>
                </a:gridCol>
              </a:tblGrid>
              <a:tr h="195325">
                <a:tc>
                  <a:txBody>
                    <a:bodyPr/>
                    <a:lstStyle/>
                    <a:p>
                      <a:pPr marL="0" marR="0" algn="just">
                        <a:lnSpc>
                          <a:spcPct val="115000"/>
                        </a:lnSpc>
                        <a:spcBef>
                          <a:spcPts val="0"/>
                        </a:spcBef>
                        <a:spcAft>
                          <a:spcPts val="0"/>
                        </a:spcAft>
                      </a:pPr>
                      <a:r>
                        <a:rPr lang="id-ID" sz="1000">
                          <a:effectLst/>
                        </a:rPr>
                        <a:t>I</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gridSpan="4">
                  <a:txBody>
                    <a:bodyPr/>
                    <a:lstStyle/>
                    <a:p>
                      <a:pPr marL="0" marR="0" algn="just">
                        <a:lnSpc>
                          <a:spcPct val="115000"/>
                        </a:lnSpc>
                        <a:spcBef>
                          <a:spcPts val="0"/>
                        </a:spcBef>
                        <a:spcAft>
                          <a:spcPts val="0"/>
                        </a:spcAft>
                      </a:pPr>
                      <a:r>
                        <a:rPr lang="id-ID" sz="1000" dirty="0">
                          <a:effectLst/>
                        </a:rPr>
                        <a:t>Biaya Langsung</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3730684118"/>
                  </a:ext>
                </a:extLst>
              </a:tr>
              <a:tr h="170895">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gridSpan="3">
                  <a:txBody>
                    <a:bodyPr/>
                    <a:lstStyle/>
                    <a:p>
                      <a:pPr marL="0" marR="0" algn="just">
                        <a:lnSpc>
                          <a:spcPct val="115000"/>
                        </a:lnSpc>
                        <a:spcBef>
                          <a:spcPts val="0"/>
                        </a:spcBef>
                        <a:spcAft>
                          <a:spcPts val="0"/>
                        </a:spcAft>
                      </a:pPr>
                      <a:r>
                        <a:rPr lang="id-ID" sz="1000">
                          <a:effectLst/>
                        </a:rPr>
                        <a:t>Biaya Langsung Personil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41.560.000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1185378781"/>
                  </a:ext>
                </a:extLst>
              </a:tr>
              <a:tr h="245038">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gridSpan="2">
                  <a:txBody>
                    <a:bodyPr/>
                    <a:lstStyle/>
                    <a:p>
                      <a:pPr marL="0" marR="0" algn="just">
                        <a:lnSpc>
                          <a:spcPct val="115000"/>
                        </a:lnSpc>
                        <a:spcBef>
                          <a:spcPts val="0"/>
                        </a:spcBef>
                        <a:spcAft>
                          <a:spcPts val="0"/>
                        </a:spcAft>
                      </a:pPr>
                      <a:r>
                        <a:rPr lang="id-ID" sz="1000" dirty="0">
                          <a:effectLst/>
                        </a:rPr>
                        <a:t>Raja Oloan Tumanggor  : Peneliti Muda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11.200.000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3940461759"/>
                  </a:ext>
                </a:extLst>
              </a:tr>
              <a:tr h="245038">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tc>
                <a:tc gridSpan="2">
                  <a:txBody>
                    <a:bodyPr/>
                    <a:lstStyle/>
                    <a:p>
                      <a:pPr marL="0" marR="0" algn="just">
                        <a:lnSpc>
                          <a:spcPct val="115000"/>
                        </a:lnSpc>
                        <a:spcBef>
                          <a:spcPts val="0"/>
                        </a:spcBef>
                        <a:spcAft>
                          <a:spcPts val="0"/>
                        </a:spcAft>
                      </a:pPr>
                      <a:r>
                        <a:rPr lang="id-ID" sz="1000">
                          <a:effectLst/>
                        </a:rPr>
                        <a:t>Fransisca Iriani R Dewi: Peneliti Muda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8.960.000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1095980668"/>
                  </a:ext>
                </a:extLst>
              </a:tr>
              <a:tr h="236090">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tc>
                <a:tc gridSpan="2">
                  <a:txBody>
                    <a:bodyPr/>
                    <a:lstStyle/>
                    <a:p>
                      <a:pPr marL="0" marR="0" algn="just">
                        <a:lnSpc>
                          <a:spcPct val="115000"/>
                        </a:lnSpc>
                        <a:spcBef>
                          <a:spcPts val="0"/>
                        </a:spcBef>
                        <a:spcAft>
                          <a:spcPts val="0"/>
                        </a:spcAft>
                      </a:pPr>
                      <a:r>
                        <a:rPr lang="id-ID" sz="1000" dirty="0">
                          <a:effectLst/>
                        </a:rPr>
                        <a:t>Bonar Hutapea : Peneliti Madya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11.200.000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2680388049"/>
                  </a:ext>
                </a:extLst>
              </a:tr>
              <a:tr h="236090">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tc>
                <a:tc gridSpan="2">
                  <a:txBody>
                    <a:bodyPr/>
                    <a:lstStyle/>
                    <a:p>
                      <a:pPr marL="0" marR="0" algn="just">
                        <a:lnSpc>
                          <a:spcPct val="115000"/>
                        </a:lnSpc>
                        <a:spcBef>
                          <a:spcPts val="0"/>
                        </a:spcBef>
                        <a:spcAft>
                          <a:spcPts val="0"/>
                        </a:spcAft>
                      </a:pPr>
                      <a:r>
                        <a:rPr lang="id-ID" sz="1000">
                          <a:effectLst/>
                        </a:rPr>
                        <a:t>(Jelita) : Pembantu Lapangan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400.000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1092716688"/>
                  </a:ext>
                </a:extLst>
              </a:tr>
              <a:tr h="236090">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dirty="0">
                          <a:effectLst/>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tc>
                <a:tc gridSpan="2">
                  <a:txBody>
                    <a:bodyPr/>
                    <a:lstStyle/>
                    <a:p>
                      <a:pPr marL="0" marR="0" algn="just">
                        <a:lnSpc>
                          <a:spcPct val="115000"/>
                        </a:lnSpc>
                        <a:spcBef>
                          <a:spcPts val="0"/>
                        </a:spcBef>
                        <a:spcAft>
                          <a:spcPts val="0"/>
                        </a:spcAft>
                      </a:pPr>
                      <a:r>
                        <a:rPr lang="id-ID" sz="1000">
                          <a:effectLst/>
                        </a:rPr>
                        <a:t>(Sylvia) : Pembantu Lapangan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400.000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3864700693"/>
                  </a:ext>
                </a:extLst>
              </a:tr>
              <a:tr h="236090">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tc>
                <a:tc gridSpan="2">
                  <a:txBody>
                    <a:bodyPr/>
                    <a:lstStyle/>
                    <a:p>
                      <a:pPr marL="0" marR="0" algn="just">
                        <a:lnSpc>
                          <a:spcPct val="115000"/>
                        </a:lnSpc>
                        <a:spcBef>
                          <a:spcPts val="0"/>
                        </a:spcBef>
                        <a:spcAft>
                          <a:spcPts val="0"/>
                        </a:spcAft>
                      </a:pPr>
                      <a:r>
                        <a:rPr lang="id-ID" sz="1000" dirty="0">
                          <a:effectLst/>
                        </a:rPr>
                        <a:t>(Chandra) : Asisten Peneliti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160.000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1870353953"/>
                  </a:ext>
                </a:extLst>
              </a:tr>
              <a:tr h="236090">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7</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tc>
                <a:tc gridSpan="2">
                  <a:txBody>
                    <a:bodyPr/>
                    <a:lstStyle/>
                    <a:p>
                      <a:pPr marL="0" marR="0" algn="just">
                        <a:lnSpc>
                          <a:spcPct val="115000"/>
                        </a:lnSpc>
                        <a:spcBef>
                          <a:spcPts val="0"/>
                        </a:spcBef>
                        <a:spcAft>
                          <a:spcPts val="0"/>
                        </a:spcAft>
                      </a:pPr>
                      <a:r>
                        <a:rPr lang="id-ID" sz="1000" dirty="0">
                          <a:effectLst/>
                        </a:rPr>
                        <a:t>6 Pengolah Data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9.240.000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3465502021"/>
                  </a:ext>
                </a:extLst>
              </a:tr>
              <a:tr h="170895">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B.</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gridSpan="3">
                  <a:txBody>
                    <a:bodyPr/>
                    <a:lstStyle/>
                    <a:p>
                      <a:pPr marL="0" marR="0" algn="just">
                        <a:lnSpc>
                          <a:spcPct val="115000"/>
                        </a:lnSpc>
                        <a:spcBef>
                          <a:spcPts val="0"/>
                        </a:spcBef>
                        <a:spcAft>
                          <a:spcPts val="0"/>
                        </a:spcAft>
                      </a:pPr>
                      <a:r>
                        <a:rPr lang="id-ID" sz="1000" dirty="0">
                          <a:effectLst/>
                        </a:rPr>
                        <a:t>Biaya Langsung Non-Personil</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118.773.000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690979014"/>
                  </a:ext>
                </a:extLst>
              </a:tr>
              <a:tr h="170895">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gridSpan="2">
                  <a:txBody>
                    <a:bodyPr/>
                    <a:lstStyle/>
                    <a:p>
                      <a:pPr marL="0" marR="0" algn="just">
                        <a:lnSpc>
                          <a:spcPct val="115000"/>
                        </a:lnSpc>
                        <a:spcBef>
                          <a:spcPts val="0"/>
                        </a:spcBef>
                        <a:spcAft>
                          <a:spcPts val="0"/>
                        </a:spcAft>
                      </a:pPr>
                      <a:r>
                        <a:rPr lang="id-ID" sz="1000">
                          <a:effectLst/>
                        </a:rPr>
                        <a:t>Indikator Kinerja Riset 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26.260.000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872693092"/>
                  </a:ext>
                </a:extLst>
              </a:tr>
              <a:tr h="190792">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dirty="0">
                          <a:effectLst/>
                        </a:rPr>
                        <a:t>Profiling atau pemetaan mitra di Sumatera Utara dan Jawa Tengah</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Rp     26.260.000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1396679506"/>
                  </a:ext>
                </a:extLst>
              </a:tr>
              <a:tr h="170895">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gridSpan="2">
                  <a:txBody>
                    <a:bodyPr/>
                    <a:lstStyle/>
                    <a:p>
                      <a:pPr marL="0" marR="0" algn="just">
                        <a:lnSpc>
                          <a:spcPct val="115000"/>
                        </a:lnSpc>
                        <a:spcBef>
                          <a:spcPts val="0"/>
                        </a:spcBef>
                        <a:spcAft>
                          <a:spcPts val="0"/>
                        </a:spcAft>
                      </a:pPr>
                      <a:r>
                        <a:rPr lang="id-ID" sz="1000">
                          <a:effectLst/>
                        </a:rPr>
                        <a:t>Indikator Kinerja Riset 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14.931.000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3955652514"/>
                  </a:ext>
                </a:extLst>
              </a:tr>
              <a:tr h="245038">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Pengumpulan data di Sumatera Utara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Rp     14.931.000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3379287499"/>
                  </a:ext>
                </a:extLst>
              </a:tr>
              <a:tr h="170895">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gridSpan="2">
                  <a:txBody>
                    <a:bodyPr/>
                    <a:lstStyle/>
                    <a:p>
                      <a:pPr marL="0" marR="0" algn="just">
                        <a:lnSpc>
                          <a:spcPct val="115000"/>
                        </a:lnSpc>
                        <a:spcBef>
                          <a:spcPts val="0"/>
                        </a:spcBef>
                        <a:spcAft>
                          <a:spcPts val="0"/>
                        </a:spcAft>
                      </a:pPr>
                      <a:r>
                        <a:rPr lang="id-ID" sz="1000">
                          <a:effectLst/>
                        </a:rPr>
                        <a:t>Indikator Kinerja Riset 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17.460.000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130679346"/>
                  </a:ext>
                </a:extLst>
              </a:tr>
              <a:tr h="245038">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Pengumpulan data di Jawa Tengah</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Rp     17.460.000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1548063816"/>
                  </a:ext>
                </a:extLst>
              </a:tr>
              <a:tr h="170895">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gridSpan="2">
                  <a:txBody>
                    <a:bodyPr/>
                    <a:lstStyle/>
                    <a:p>
                      <a:pPr marL="0" marR="0" algn="just">
                        <a:lnSpc>
                          <a:spcPct val="115000"/>
                        </a:lnSpc>
                        <a:spcBef>
                          <a:spcPts val="0"/>
                        </a:spcBef>
                        <a:spcAft>
                          <a:spcPts val="0"/>
                        </a:spcAft>
                      </a:pPr>
                      <a:r>
                        <a:rPr lang="id-ID" sz="1000">
                          <a:effectLst/>
                        </a:rPr>
                        <a:t>Indikator Kinerja Riset 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21.652.000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3364112499"/>
                  </a:ext>
                </a:extLst>
              </a:tr>
              <a:tr h="245038">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Biaya Transportasi di Sumatera Utara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Rp     21.652.000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1469722033"/>
                  </a:ext>
                </a:extLst>
              </a:tr>
              <a:tr h="170895">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gridSpan="2">
                  <a:txBody>
                    <a:bodyPr/>
                    <a:lstStyle/>
                    <a:p>
                      <a:pPr marL="0" marR="0" algn="just">
                        <a:lnSpc>
                          <a:spcPct val="115000"/>
                        </a:lnSpc>
                        <a:spcBef>
                          <a:spcPts val="0"/>
                        </a:spcBef>
                        <a:spcAft>
                          <a:spcPts val="0"/>
                        </a:spcAft>
                      </a:pPr>
                      <a:r>
                        <a:rPr lang="id-ID" sz="1000">
                          <a:effectLst/>
                        </a:rPr>
                        <a:t>Indikator Kinerja Riset 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17.070.000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2085823174"/>
                  </a:ext>
                </a:extLst>
              </a:tr>
              <a:tr h="245038">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Biaya Transportasi di Jawa Tengah</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Rp     17.070.000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2334523102"/>
                  </a:ext>
                </a:extLst>
              </a:tr>
              <a:tr h="245038">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gridSpan="2">
                  <a:txBody>
                    <a:bodyPr/>
                    <a:lstStyle/>
                    <a:p>
                      <a:pPr marL="0" marR="0" algn="just">
                        <a:lnSpc>
                          <a:spcPct val="115000"/>
                        </a:lnSpc>
                        <a:spcBef>
                          <a:spcPts val="0"/>
                        </a:spcBef>
                        <a:spcAft>
                          <a:spcPts val="0"/>
                        </a:spcAft>
                      </a:pPr>
                      <a:r>
                        <a:rPr lang="id-ID" sz="1000">
                          <a:effectLst/>
                        </a:rPr>
                        <a:t>Indikator Kinerja Riset 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21.400.000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334148236"/>
                  </a:ext>
                </a:extLst>
              </a:tr>
              <a:tr h="170895">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Publikasi dan Diseminasi</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Rp     21.400.000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3680850918"/>
                  </a:ext>
                </a:extLst>
              </a:tr>
              <a:tr h="170895">
                <a:tc>
                  <a:txBody>
                    <a:bodyPr/>
                    <a:lstStyle/>
                    <a:p>
                      <a:pPr marL="0" marR="0" algn="just">
                        <a:lnSpc>
                          <a:spcPct val="115000"/>
                        </a:lnSpc>
                        <a:spcBef>
                          <a:spcPts val="0"/>
                        </a:spcBef>
                        <a:spcAft>
                          <a:spcPts val="0"/>
                        </a:spcAft>
                      </a:pPr>
                      <a:r>
                        <a:rPr lang="id-ID" sz="1000">
                          <a:effectLst/>
                        </a:rPr>
                        <a:t>II</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gridSpan="4">
                  <a:txBody>
                    <a:bodyPr/>
                    <a:lstStyle/>
                    <a:p>
                      <a:pPr marL="0" marR="0" algn="just">
                        <a:lnSpc>
                          <a:spcPct val="115000"/>
                        </a:lnSpc>
                        <a:spcBef>
                          <a:spcPts val="0"/>
                        </a:spcBef>
                        <a:spcAft>
                          <a:spcPts val="0"/>
                        </a:spcAft>
                      </a:pPr>
                      <a:r>
                        <a:rPr lang="id-ID" sz="1000">
                          <a:effectLst/>
                        </a:rPr>
                        <a:t>Biaya Tidak Langsung</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2.670.000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1140246652"/>
                  </a:ext>
                </a:extLst>
              </a:tr>
              <a:tr h="170895">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gridSpan="3">
                  <a:txBody>
                    <a:bodyPr/>
                    <a:lstStyle/>
                    <a:p>
                      <a:pPr marL="0" marR="0" algn="just">
                        <a:lnSpc>
                          <a:spcPct val="115000"/>
                        </a:lnSpc>
                        <a:spcBef>
                          <a:spcPts val="0"/>
                        </a:spcBef>
                        <a:spcAft>
                          <a:spcPts val="0"/>
                        </a:spcAft>
                      </a:pPr>
                      <a:r>
                        <a:rPr lang="id-ID" sz="1000" dirty="0">
                          <a:effectLst/>
                        </a:rPr>
                        <a:t>Honor reviewer internal</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750.000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351612169"/>
                  </a:ext>
                </a:extLst>
              </a:tr>
              <a:tr h="170895">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gridSpan="3">
                  <a:txBody>
                    <a:bodyPr/>
                    <a:lstStyle/>
                    <a:p>
                      <a:pPr marL="0" marR="0" algn="just">
                        <a:lnSpc>
                          <a:spcPct val="115000"/>
                        </a:lnSpc>
                        <a:spcBef>
                          <a:spcPts val="0"/>
                        </a:spcBef>
                        <a:spcAft>
                          <a:spcPts val="0"/>
                        </a:spcAft>
                      </a:pPr>
                      <a:r>
                        <a:rPr lang="id-ID" sz="1000" dirty="0">
                          <a:effectLst/>
                        </a:rPr>
                        <a:t>Perjalanan dinas reviewer internal</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1.200.000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2631167446"/>
                  </a:ext>
                </a:extLst>
              </a:tr>
              <a:tr h="170895">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3</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gridSpan="3">
                  <a:txBody>
                    <a:bodyPr/>
                    <a:lstStyle/>
                    <a:p>
                      <a:pPr marL="0" marR="0" algn="just">
                        <a:lnSpc>
                          <a:spcPct val="115000"/>
                        </a:lnSpc>
                        <a:spcBef>
                          <a:spcPts val="0"/>
                        </a:spcBef>
                        <a:spcAft>
                          <a:spcPts val="0"/>
                        </a:spcAft>
                      </a:pPr>
                      <a:r>
                        <a:rPr lang="id-ID" sz="1000" dirty="0">
                          <a:effectLst/>
                        </a:rPr>
                        <a:t>Snack rapat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300.000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1609903251"/>
                  </a:ext>
                </a:extLst>
              </a:tr>
              <a:tr h="170895">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gridSpan="3">
                  <a:txBody>
                    <a:bodyPr/>
                    <a:lstStyle/>
                    <a:p>
                      <a:pPr marL="0" marR="0" algn="just">
                        <a:lnSpc>
                          <a:spcPct val="115000"/>
                        </a:lnSpc>
                        <a:spcBef>
                          <a:spcPts val="0"/>
                        </a:spcBef>
                        <a:spcAft>
                          <a:spcPts val="0"/>
                        </a:spcAft>
                      </a:pPr>
                      <a:r>
                        <a:rPr lang="id-ID" sz="1000" dirty="0">
                          <a:effectLst/>
                        </a:rPr>
                        <a:t>Makan siang rapat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420.000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2048594743"/>
                  </a:ext>
                </a:extLst>
              </a:tr>
              <a:tr h="170895">
                <a:tc gridSpan="5">
                  <a:txBody>
                    <a:bodyPr/>
                    <a:lstStyle/>
                    <a:p>
                      <a:pPr marL="0" marR="0" algn="just">
                        <a:lnSpc>
                          <a:spcPct val="115000"/>
                        </a:lnSpc>
                        <a:spcBef>
                          <a:spcPts val="0"/>
                        </a:spcBef>
                        <a:spcAft>
                          <a:spcPts val="0"/>
                        </a:spcAft>
                      </a:pPr>
                      <a:r>
                        <a:rPr lang="id-ID" sz="1000">
                          <a:effectLst/>
                        </a:rPr>
                        <a:t>Jumlah</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a:effectLst/>
                        </a:rPr>
                        <a:t>Rp   163.003.000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tc>
                  <a:txBody>
                    <a:bodyPr/>
                    <a:lstStyle/>
                    <a:p>
                      <a:pPr marL="0" marR="0" algn="just">
                        <a:lnSpc>
                          <a:spcPct val="115000"/>
                        </a:lnSpc>
                        <a:spcBef>
                          <a:spcPts val="0"/>
                        </a:spcBef>
                        <a:spcAft>
                          <a:spcPts val="0"/>
                        </a:spcAft>
                      </a:pPr>
                      <a:r>
                        <a:rPr lang="id-ID" sz="1000" dirty="0">
                          <a:effectLst/>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405" marR="38405" marT="0" marB="0" anchor="b"/>
                </a:tc>
                <a:extLst>
                  <a:ext uri="{0D108BD9-81ED-4DB2-BD59-A6C34878D82A}">
                    <a16:rowId xmlns:a16="http://schemas.microsoft.com/office/drawing/2014/main" val="835139399"/>
                  </a:ext>
                </a:extLst>
              </a:tr>
            </a:tbl>
          </a:graphicData>
        </a:graphic>
      </p:graphicFrame>
      <p:sp>
        <p:nvSpPr>
          <p:cNvPr id="6" name="TextBox 5">
            <a:extLst>
              <a:ext uri="{FF2B5EF4-FFF2-40B4-BE49-F238E27FC236}">
                <a16:creationId xmlns:a16="http://schemas.microsoft.com/office/drawing/2014/main" id="{8ECF9CBA-FD88-510C-2186-F82F833122C3}"/>
              </a:ext>
            </a:extLst>
          </p:cNvPr>
          <p:cNvSpPr txBox="1"/>
          <p:nvPr/>
        </p:nvSpPr>
        <p:spPr>
          <a:xfrm>
            <a:off x="2762865" y="238121"/>
            <a:ext cx="6096000" cy="369332"/>
          </a:xfrm>
          <a:prstGeom prst="rect">
            <a:avLst/>
          </a:prstGeom>
          <a:noFill/>
        </p:spPr>
        <p:txBody>
          <a:bodyPr wrap="square">
            <a:spAutoFit/>
          </a:bodyPr>
          <a:lstStyle/>
          <a:p>
            <a:pPr algn="ctr"/>
            <a:r>
              <a:rPr lang="en-US" b="1" dirty="0" err="1">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Ringkasan</a:t>
            </a:r>
            <a:r>
              <a:rPr lang="en-US" b="1" dirty="0">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 RAB </a:t>
            </a:r>
            <a:r>
              <a:rPr lang="en-US" sz="1800" b="1" dirty="0" err="1">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Tahun</a:t>
            </a:r>
            <a:r>
              <a:rPr lang="en-US" sz="1800"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 </a:t>
            </a:r>
            <a:r>
              <a:rPr lang="en-US" sz="1800" b="1" dirty="0" err="1">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ke</a:t>
            </a:r>
            <a:r>
              <a:rPr lang="en-US" sz="1800"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 – 1</a:t>
            </a:r>
          </a:p>
        </p:txBody>
      </p:sp>
    </p:spTree>
    <p:extLst>
      <p:ext uri="{BB962C8B-B14F-4D97-AF65-F5344CB8AC3E}">
        <p14:creationId xmlns:p14="http://schemas.microsoft.com/office/powerpoint/2010/main" val="350614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3948BD6-3D7D-3626-1F9C-F86342A337D6}"/>
              </a:ext>
            </a:extLst>
          </p:cNvPr>
          <p:cNvGraphicFramePr>
            <a:graphicFrameLocks noGrp="1"/>
          </p:cNvGraphicFramePr>
          <p:nvPr>
            <p:ph idx="1"/>
            <p:extLst>
              <p:ext uri="{D42A27DB-BD31-4B8C-83A1-F6EECF244321}">
                <p14:modId xmlns:p14="http://schemas.microsoft.com/office/powerpoint/2010/main" val="1069349418"/>
              </p:ext>
            </p:extLst>
          </p:nvPr>
        </p:nvGraphicFramePr>
        <p:xfrm>
          <a:off x="634182" y="678427"/>
          <a:ext cx="10923636" cy="6060749"/>
        </p:xfrm>
        <a:graphic>
          <a:graphicData uri="http://schemas.openxmlformats.org/drawingml/2006/table">
            <a:tbl>
              <a:tblPr bandRow="1">
                <a:tableStyleId>{5C22544A-7EE6-4342-B048-85BDC9FD1C3A}</a:tableStyleId>
              </a:tblPr>
              <a:tblGrid>
                <a:gridCol w="484397">
                  <a:extLst>
                    <a:ext uri="{9D8B030D-6E8A-4147-A177-3AD203B41FA5}">
                      <a16:colId xmlns:a16="http://schemas.microsoft.com/office/drawing/2014/main" val="1129198335"/>
                    </a:ext>
                  </a:extLst>
                </a:gridCol>
                <a:gridCol w="738183">
                  <a:extLst>
                    <a:ext uri="{9D8B030D-6E8A-4147-A177-3AD203B41FA5}">
                      <a16:colId xmlns:a16="http://schemas.microsoft.com/office/drawing/2014/main" val="2896185290"/>
                    </a:ext>
                  </a:extLst>
                </a:gridCol>
                <a:gridCol w="501778">
                  <a:extLst>
                    <a:ext uri="{9D8B030D-6E8A-4147-A177-3AD203B41FA5}">
                      <a16:colId xmlns:a16="http://schemas.microsoft.com/office/drawing/2014/main" val="2009273806"/>
                    </a:ext>
                  </a:extLst>
                </a:gridCol>
                <a:gridCol w="710368">
                  <a:extLst>
                    <a:ext uri="{9D8B030D-6E8A-4147-A177-3AD203B41FA5}">
                      <a16:colId xmlns:a16="http://schemas.microsoft.com/office/drawing/2014/main" val="3125516343"/>
                    </a:ext>
                  </a:extLst>
                </a:gridCol>
                <a:gridCol w="3966717">
                  <a:extLst>
                    <a:ext uri="{9D8B030D-6E8A-4147-A177-3AD203B41FA5}">
                      <a16:colId xmlns:a16="http://schemas.microsoft.com/office/drawing/2014/main" val="3552464451"/>
                    </a:ext>
                  </a:extLst>
                </a:gridCol>
                <a:gridCol w="3120760">
                  <a:extLst>
                    <a:ext uri="{9D8B030D-6E8A-4147-A177-3AD203B41FA5}">
                      <a16:colId xmlns:a16="http://schemas.microsoft.com/office/drawing/2014/main" val="2598262871"/>
                    </a:ext>
                  </a:extLst>
                </a:gridCol>
                <a:gridCol w="393240">
                  <a:extLst>
                    <a:ext uri="{9D8B030D-6E8A-4147-A177-3AD203B41FA5}">
                      <a16:colId xmlns:a16="http://schemas.microsoft.com/office/drawing/2014/main" val="1995171933"/>
                    </a:ext>
                  </a:extLst>
                </a:gridCol>
                <a:gridCol w="1008193">
                  <a:extLst>
                    <a:ext uri="{9D8B030D-6E8A-4147-A177-3AD203B41FA5}">
                      <a16:colId xmlns:a16="http://schemas.microsoft.com/office/drawing/2014/main" val="1598206709"/>
                    </a:ext>
                  </a:extLst>
                </a:gridCol>
              </a:tblGrid>
              <a:tr h="172823">
                <a:tc>
                  <a:txBody>
                    <a:bodyPr/>
                    <a:lstStyle/>
                    <a:p>
                      <a:pPr marL="0" marR="0" algn="just">
                        <a:lnSpc>
                          <a:spcPct val="115000"/>
                        </a:lnSpc>
                        <a:spcBef>
                          <a:spcPts val="0"/>
                        </a:spcBef>
                        <a:spcAft>
                          <a:spcPts val="0"/>
                        </a:spcAft>
                      </a:pPr>
                      <a:r>
                        <a:rPr lang="id-ID" sz="1000" dirty="0">
                          <a:effectLst/>
                        </a:rPr>
                        <a:t>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gridSpan="4">
                  <a:txBody>
                    <a:bodyPr/>
                    <a:lstStyle/>
                    <a:p>
                      <a:pPr marL="0" marR="0" algn="just">
                        <a:lnSpc>
                          <a:spcPct val="115000"/>
                        </a:lnSpc>
                        <a:spcBef>
                          <a:spcPts val="0"/>
                        </a:spcBef>
                        <a:spcAft>
                          <a:spcPts val="0"/>
                        </a:spcAft>
                      </a:pPr>
                      <a:r>
                        <a:rPr lang="id-ID" sz="1000" dirty="0">
                          <a:effectLst/>
                        </a:rPr>
                        <a:t>Biaya langsung</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29724148"/>
                  </a:ext>
                </a:extLst>
              </a:tr>
              <a:tr h="172823">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gridSpan="3">
                  <a:txBody>
                    <a:bodyPr/>
                    <a:lstStyle/>
                    <a:p>
                      <a:pPr marL="0" marR="0" algn="just">
                        <a:lnSpc>
                          <a:spcPct val="115000"/>
                        </a:lnSpc>
                        <a:spcBef>
                          <a:spcPts val="0"/>
                        </a:spcBef>
                        <a:spcAft>
                          <a:spcPts val="0"/>
                        </a:spcAft>
                      </a:pPr>
                      <a:r>
                        <a:rPr lang="id-ID" sz="1000" dirty="0">
                          <a:effectLst/>
                        </a:rPr>
                        <a:t>Biaya langsung personil</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41.560.000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45376356"/>
                  </a:ext>
                </a:extLst>
              </a:tr>
              <a:tr h="249625">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gridSpan="2">
                  <a:txBody>
                    <a:bodyPr/>
                    <a:lstStyle/>
                    <a:p>
                      <a:pPr marL="0" marR="0" algn="just">
                        <a:lnSpc>
                          <a:spcPct val="115000"/>
                        </a:lnSpc>
                        <a:spcBef>
                          <a:spcPts val="0"/>
                        </a:spcBef>
                        <a:spcAft>
                          <a:spcPts val="0"/>
                        </a:spcAft>
                      </a:pPr>
                      <a:r>
                        <a:rPr lang="id-ID" sz="1000" dirty="0">
                          <a:effectLst/>
                        </a:rPr>
                        <a:t>Raja oloan tumanggor  : peneliti muda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11.200.000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3220045927"/>
                  </a:ext>
                </a:extLst>
              </a:tr>
              <a:tr h="249625">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tc>
                <a:tc gridSpan="2">
                  <a:txBody>
                    <a:bodyPr/>
                    <a:lstStyle/>
                    <a:p>
                      <a:pPr marL="0" marR="0" algn="just">
                        <a:lnSpc>
                          <a:spcPct val="115000"/>
                        </a:lnSpc>
                        <a:spcBef>
                          <a:spcPts val="0"/>
                        </a:spcBef>
                        <a:spcAft>
                          <a:spcPts val="0"/>
                        </a:spcAft>
                      </a:pPr>
                      <a:r>
                        <a:rPr lang="id-ID" sz="1000" dirty="0">
                          <a:effectLst/>
                        </a:rPr>
                        <a:t>Fransisca iriani R dewi: peneliti muda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8.960.000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3092327870"/>
                  </a:ext>
                </a:extLst>
              </a:tr>
              <a:tr h="240512">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tc>
                <a:tc gridSpan="2">
                  <a:txBody>
                    <a:bodyPr/>
                    <a:lstStyle/>
                    <a:p>
                      <a:pPr marL="0" marR="0" algn="just">
                        <a:lnSpc>
                          <a:spcPct val="115000"/>
                        </a:lnSpc>
                        <a:spcBef>
                          <a:spcPts val="0"/>
                        </a:spcBef>
                        <a:spcAft>
                          <a:spcPts val="0"/>
                        </a:spcAft>
                      </a:pPr>
                      <a:r>
                        <a:rPr lang="id-ID" sz="1000" dirty="0">
                          <a:effectLst/>
                        </a:rPr>
                        <a:t>Bonar hutapea : peneliti madya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11.200.000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3474097543"/>
                  </a:ext>
                </a:extLst>
              </a:tr>
              <a:tr h="240512">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tc>
                <a:tc gridSpan="2">
                  <a:txBody>
                    <a:bodyPr/>
                    <a:lstStyle/>
                    <a:p>
                      <a:pPr marL="0" marR="0" algn="just">
                        <a:lnSpc>
                          <a:spcPct val="115000"/>
                        </a:lnSpc>
                        <a:spcBef>
                          <a:spcPts val="0"/>
                        </a:spcBef>
                        <a:spcAft>
                          <a:spcPts val="0"/>
                        </a:spcAft>
                      </a:pPr>
                      <a:r>
                        <a:rPr lang="id-ID" sz="1000" dirty="0">
                          <a:effectLst/>
                        </a:rPr>
                        <a:t>(Jelita) : pembantu lapangan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400.000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3184829950"/>
                  </a:ext>
                </a:extLst>
              </a:tr>
              <a:tr h="240512">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tc>
                <a:tc gridSpan="2">
                  <a:txBody>
                    <a:bodyPr/>
                    <a:lstStyle/>
                    <a:p>
                      <a:pPr marL="0" marR="0" algn="just">
                        <a:lnSpc>
                          <a:spcPct val="115000"/>
                        </a:lnSpc>
                        <a:spcBef>
                          <a:spcPts val="0"/>
                        </a:spcBef>
                        <a:spcAft>
                          <a:spcPts val="0"/>
                        </a:spcAft>
                      </a:pPr>
                      <a:r>
                        <a:rPr lang="id-ID" sz="1000" dirty="0">
                          <a:effectLst/>
                        </a:rPr>
                        <a:t>(Sylvia) : pembantu lapangan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400.000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3588973215"/>
                  </a:ext>
                </a:extLst>
              </a:tr>
              <a:tr h="240512">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tc>
                <a:tc gridSpan="2">
                  <a:txBody>
                    <a:bodyPr/>
                    <a:lstStyle/>
                    <a:p>
                      <a:pPr marL="0" marR="0" algn="just">
                        <a:lnSpc>
                          <a:spcPct val="115000"/>
                        </a:lnSpc>
                        <a:spcBef>
                          <a:spcPts val="0"/>
                        </a:spcBef>
                        <a:spcAft>
                          <a:spcPts val="0"/>
                        </a:spcAft>
                      </a:pPr>
                      <a:r>
                        <a:rPr lang="id-ID" sz="1000" dirty="0">
                          <a:effectLst/>
                        </a:rPr>
                        <a:t>(Chandra) : asisten peneliti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160.000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2741720188"/>
                  </a:ext>
                </a:extLst>
              </a:tr>
              <a:tr h="240512">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7</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tc>
                <a:tc gridSpan="2">
                  <a:txBody>
                    <a:bodyPr/>
                    <a:lstStyle/>
                    <a:p>
                      <a:pPr marL="0" marR="0" algn="just">
                        <a:lnSpc>
                          <a:spcPct val="115000"/>
                        </a:lnSpc>
                        <a:spcBef>
                          <a:spcPts val="0"/>
                        </a:spcBef>
                        <a:spcAft>
                          <a:spcPts val="0"/>
                        </a:spcAft>
                      </a:pPr>
                      <a:r>
                        <a:rPr lang="id-ID" sz="1000" dirty="0">
                          <a:effectLst/>
                        </a:rPr>
                        <a:t>6 pengolah data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9.240.000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2492446804"/>
                  </a:ext>
                </a:extLst>
              </a:tr>
              <a:tr h="172823">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B.</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gridSpan="3">
                  <a:txBody>
                    <a:bodyPr/>
                    <a:lstStyle/>
                    <a:p>
                      <a:pPr marL="0" marR="0" algn="just">
                        <a:lnSpc>
                          <a:spcPct val="115000"/>
                        </a:lnSpc>
                        <a:spcBef>
                          <a:spcPts val="0"/>
                        </a:spcBef>
                        <a:spcAft>
                          <a:spcPts val="0"/>
                        </a:spcAft>
                      </a:pPr>
                      <a:r>
                        <a:rPr lang="id-ID" sz="1000" dirty="0">
                          <a:effectLst/>
                        </a:rPr>
                        <a:t>Biaya langsung non-personil</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121.483.000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3855791646"/>
                  </a:ext>
                </a:extLst>
              </a:tr>
              <a:tr h="172823">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gridSpan="2">
                  <a:txBody>
                    <a:bodyPr/>
                    <a:lstStyle/>
                    <a:p>
                      <a:pPr marL="0" marR="0" algn="just">
                        <a:lnSpc>
                          <a:spcPct val="115000"/>
                        </a:lnSpc>
                        <a:spcBef>
                          <a:spcPts val="0"/>
                        </a:spcBef>
                        <a:spcAft>
                          <a:spcPts val="0"/>
                        </a:spcAft>
                      </a:pPr>
                      <a:r>
                        <a:rPr lang="id-ID" sz="1000" dirty="0">
                          <a:effectLst/>
                        </a:rPr>
                        <a:t>Indikator kinerja riset 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3.843.000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4175507361"/>
                  </a:ext>
                </a:extLst>
              </a:tr>
              <a:tr h="249625">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l">
                        <a:lnSpc>
                          <a:spcPct val="115000"/>
                        </a:lnSpc>
                        <a:spcBef>
                          <a:spcPts val="0"/>
                        </a:spcBef>
                        <a:spcAft>
                          <a:spcPts val="0"/>
                        </a:spcAft>
                      </a:pPr>
                      <a:r>
                        <a:rPr lang="id-ID" sz="1000" dirty="0">
                          <a:effectLst/>
                        </a:rPr>
                        <a:t>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Rapat finalisasi modul di jakarta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Rp     3.843.000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849689051"/>
                  </a:ext>
                </a:extLst>
              </a:tr>
              <a:tr h="172823">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gridSpan="2">
                  <a:txBody>
                    <a:bodyPr/>
                    <a:lstStyle/>
                    <a:p>
                      <a:pPr marL="0" marR="0" algn="l">
                        <a:lnSpc>
                          <a:spcPct val="115000"/>
                        </a:lnSpc>
                        <a:spcBef>
                          <a:spcPts val="0"/>
                        </a:spcBef>
                        <a:spcAft>
                          <a:spcPts val="0"/>
                        </a:spcAft>
                      </a:pPr>
                      <a:r>
                        <a:rPr lang="id-ID" sz="1000" dirty="0">
                          <a:effectLst/>
                        </a:rPr>
                        <a:t>Indikator kinerja riset 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10.450.000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407513795"/>
                  </a:ext>
                </a:extLst>
              </a:tr>
              <a:tr h="172823">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l">
                        <a:lnSpc>
                          <a:spcPct val="115000"/>
                        </a:lnSpc>
                        <a:spcBef>
                          <a:spcPts val="0"/>
                        </a:spcBef>
                        <a:spcAft>
                          <a:spcPts val="0"/>
                        </a:spcAft>
                      </a:pPr>
                      <a:r>
                        <a:rPr lang="id-ID" sz="1000" dirty="0">
                          <a:effectLst/>
                        </a:rPr>
                        <a:t>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Pengujian di sumatera utara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Rp     10.450.000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1433664335"/>
                  </a:ext>
                </a:extLst>
              </a:tr>
              <a:tr h="172823">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gridSpan="2">
                  <a:txBody>
                    <a:bodyPr/>
                    <a:lstStyle/>
                    <a:p>
                      <a:pPr marL="0" marR="0" algn="l">
                        <a:lnSpc>
                          <a:spcPct val="115000"/>
                        </a:lnSpc>
                        <a:spcBef>
                          <a:spcPts val="0"/>
                        </a:spcBef>
                        <a:spcAft>
                          <a:spcPts val="0"/>
                        </a:spcAft>
                      </a:pPr>
                      <a:r>
                        <a:rPr lang="id-ID" sz="1000" dirty="0">
                          <a:effectLst/>
                        </a:rPr>
                        <a:t>Indikator kinerja riset 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25.000.000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2795382356"/>
                  </a:ext>
                </a:extLst>
              </a:tr>
              <a:tr h="172823">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l">
                        <a:lnSpc>
                          <a:spcPct val="115000"/>
                        </a:lnSpc>
                        <a:spcBef>
                          <a:spcPts val="0"/>
                        </a:spcBef>
                        <a:spcAft>
                          <a:spcPts val="0"/>
                        </a:spcAft>
                      </a:pPr>
                      <a:r>
                        <a:rPr lang="id-ID" sz="1000" dirty="0">
                          <a:effectLst/>
                        </a:rPr>
                        <a:t>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Pengujian di jawa tengah</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Rp     25.000.000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389447347"/>
                  </a:ext>
                </a:extLst>
              </a:tr>
              <a:tr h="172823">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gridSpan="2">
                  <a:txBody>
                    <a:bodyPr/>
                    <a:lstStyle/>
                    <a:p>
                      <a:pPr marL="0" marR="0" algn="l">
                        <a:lnSpc>
                          <a:spcPct val="115000"/>
                        </a:lnSpc>
                        <a:spcBef>
                          <a:spcPts val="0"/>
                        </a:spcBef>
                        <a:spcAft>
                          <a:spcPts val="0"/>
                        </a:spcAft>
                      </a:pPr>
                      <a:r>
                        <a:rPr lang="id-ID" sz="1000" dirty="0">
                          <a:effectLst/>
                        </a:rPr>
                        <a:t>Indikator kinerja riset 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11.820.000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2555375874"/>
                  </a:ext>
                </a:extLst>
              </a:tr>
              <a:tr h="249625">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l">
                        <a:lnSpc>
                          <a:spcPct val="115000"/>
                        </a:lnSpc>
                        <a:spcBef>
                          <a:spcPts val="0"/>
                        </a:spcBef>
                        <a:spcAft>
                          <a:spcPts val="0"/>
                        </a:spcAft>
                      </a:pPr>
                      <a:r>
                        <a:rPr lang="id-ID" sz="1000" dirty="0">
                          <a:effectLst/>
                        </a:rPr>
                        <a:t>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Penyusunan kebijakan model</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Rp     11.820.000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1996907659"/>
                  </a:ext>
                </a:extLst>
              </a:tr>
              <a:tr h="172823">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gridSpan="2">
                  <a:txBody>
                    <a:bodyPr/>
                    <a:lstStyle/>
                    <a:p>
                      <a:pPr marL="0" marR="0" algn="l">
                        <a:lnSpc>
                          <a:spcPct val="115000"/>
                        </a:lnSpc>
                        <a:spcBef>
                          <a:spcPts val="0"/>
                        </a:spcBef>
                        <a:spcAft>
                          <a:spcPts val="0"/>
                        </a:spcAft>
                      </a:pPr>
                      <a:r>
                        <a:rPr lang="id-ID" sz="1000" dirty="0">
                          <a:effectLst/>
                        </a:rPr>
                        <a:t>Indikator kinerja riset 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21.652.000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1898718816"/>
                  </a:ext>
                </a:extLst>
              </a:tr>
              <a:tr h="249625">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l">
                        <a:lnSpc>
                          <a:spcPct val="115000"/>
                        </a:lnSpc>
                        <a:spcBef>
                          <a:spcPts val="0"/>
                        </a:spcBef>
                        <a:spcAft>
                          <a:spcPts val="0"/>
                        </a:spcAft>
                      </a:pPr>
                      <a:r>
                        <a:rPr lang="id-ID" sz="1000" dirty="0">
                          <a:effectLst/>
                        </a:rPr>
                        <a:t>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Biaya transportasi di sumatera utara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Rp     21.652.000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3349799543"/>
                  </a:ext>
                </a:extLst>
              </a:tr>
              <a:tr h="249625">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 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gridSpan="2">
                  <a:txBody>
                    <a:bodyPr/>
                    <a:lstStyle/>
                    <a:p>
                      <a:pPr marL="0" marR="0" algn="l">
                        <a:lnSpc>
                          <a:spcPct val="115000"/>
                        </a:lnSpc>
                        <a:spcBef>
                          <a:spcPts val="0"/>
                        </a:spcBef>
                        <a:spcAft>
                          <a:spcPts val="0"/>
                        </a:spcAft>
                      </a:pPr>
                      <a:r>
                        <a:rPr lang="id-ID" sz="1000" dirty="0">
                          <a:effectLst/>
                        </a:rPr>
                        <a:t>Indikator kinerja riset 6</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14.418.000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2345536991"/>
                  </a:ext>
                </a:extLst>
              </a:tr>
              <a:tr h="249625">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l">
                        <a:lnSpc>
                          <a:spcPct val="115000"/>
                        </a:lnSpc>
                        <a:spcBef>
                          <a:spcPts val="0"/>
                        </a:spcBef>
                        <a:spcAft>
                          <a:spcPts val="0"/>
                        </a:spcAft>
                      </a:pPr>
                      <a:r>
                        <a:rPr lang="id-ID" sz="1000" dirty="0">
                          <a:effectLst/>
                        </a:rPr>
                        <a:t>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Biaya transportasi di jawa tengah</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Rp     14.418.000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2944690725"/>
                  </a:ext>
                </a:extLst>
              </a:tr>
              <a:tr h="172823">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ctr">
                        <a:lnSpc>
                          <a:spcPct val="115000"/>
                        </a:lnSpc>
                        <a:spcBef>
                          <a:spcPts val="0"/>
                        </a:spcBef>
                        <a:spcAft>
                          <a:spcPts val="0"/>
                        </a:spcAft>
                      </a:pPr>
                      <a:r>
                        <a:rPr lang="id-ID" sz="1000" dirty="0">
                          <a:effectLst/>
                        </a:rPr>
                        <a:t>7</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gridSpan="2">
                  <a:txBody>
                    <a:bodyPr/>
                    <a:lstStyle/>
                    <a:p>
                      <a:pPr marL="0" marR="0" algn="l">
                        <a:lnSpc>
                          <a:spcPct val="115000"/>
                        </a:lnSpc>
                        <a:spcBef>
                          <a:spcPts val="0"/>
                        </a:spcBef>
                        <a:spcAft>
                          <a:spcPts val="0"/>
                        </a:spcAft>
                      </a:pPr>
                      <a:r>
                        <a:rPr lang="id-ID" sz="1000" dirty="0">
                          <a:effectLst/>
                        </a:rPr>
                        <a:t>Indikator kinerja riset 7</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34.300.000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4179166077"/>
                  </a:ext>
                </a:extLst>
              </a:tr>
              <a:tr h="172823">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l">
                        <a:lnSpc>
                          <a:spcPct val="115000"/>
                        </a:lnSpc>
                        <a:spcBef>
                          <a:spcPts val="0"/>
                        </a:spcBef>
                        <a:spcAft>
                          <a:spcPts val="0"/>
                        </a:spcAft>
                      </a:pPr>
                      <a:r>
                        <a:rPr lang="id-ID" sz="1000" dirty="0">
                          <a:effectLst/>
                        </a:rPr>
                        <a:t>A.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Publikasi dan diseminasi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Rp     34.300.000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1836092550"/>
                  </a:ext>
                </a:extLst>
              </a:tr>
              <a:tr h="172823">
                <a:tc>
                  <a:txBody>
                    <a:bodyPr/>
                    <a:lstStyle/>
                    <a:p>
                      <a:pPr marL="0" marR="0" algn="just">
                        <a:lnSpc>
                          <a:spcPct val="115000"/>
                        </a:lnSpc>
                        <a:spcBef>
                          <a:spcPts val="0"/>
                        </a:spcBef>
                        <a:spcAft>
                          <a:spcPts val="0"/>
                        </a:spcAft>
                      </a:pPr>
                      <a:r>
                        <a:rPr lang="id-ID" sz="1000" dirty="0">
                          <a:effectLst/>
                        </a:rPr>
                        <a:t>Ii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gridSpan="4">
                  <a:txBody>
                    <a:bodyPr/>
                    <a:lstStyle/>
                    <a:p>
                      <a:pPr marL="0" marR="0" algn="just">
                        <a:lnSpc>
                          <a:spcPct val="115000"/>
                        </a:lnSpc>
                        <a:spcBef>
                          <a:spcPts val="0"/>
                        </a:spcBef>
                        <a:spcAft>
                          <a:spcPts val="0"/>
                        </a:spcAft>
                      </a:pPr>
                      <a:r>
                        <a:rPr lang="id-ID" sz="1000" dirty="0">
                          <a:effectLst/>
                        </a:rPr>
                        <a:t>Biaya tidak langsung</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3.010.000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399083626"/>
                  </a:ext>
                </a:extLst>
              </a:tr>
              <a:tr h="172823">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1</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gridSpan="3">
                  <a:txBody>
                    <a:bodyPr/>
                    <a:lstStyle/>
                    <a:p>
                      <a:pPr marL="0" marR="0" algn="just">
                        <a:lnSpc>
                          <a:spcPct val="115000"/>
                        </a:lnSpc>
                        <a:spcBef>
                          <a:spcPts val="0"/>
                        </a:spcBef>
                        <a:spcAft>
                          <a:spcPts val="0"/>
                        </a:spcAft>
                      </a:pPr>
                      <a:r>
                        <a:rPr lang="id-ID" sz="1000" dirty="0">
                          <a:effectLst/>
                        </a:rPr>
                        <a:t>Honor reviewer internal</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800.000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3386516282"/>
                  </a:ext>
                </a:extLst>
              </a:tr>
              <a:tr h="172823">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2</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gridSpan="3">
                  <a:txBody>
                    <a:bodyPr/>
                    <a:lstStyle/>
                    <a:p>
                      <a:pPr marL="0" marR="0" algn="just">
                        <a:lnSpc>
                          <a:spcPct val="115000"/>
                        </a:lnSpc>
                        <a:spcBef>
                          <a:spcPts val="0"/>
                        </a:spcBef>
                        <a:spcAft>
                          <a:spcPts val="0"/>
                        </a:spcAft>
                      </a:pPr>
                      <a:r>
                        <a:rPr lang="id-ID" sz="1000" dirty="0">
                          <a:effectLst/>
                        </a:rPr>
                        <a:t>Perjalanan dinas reviewer internal</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1.400.000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954279160"/>
                  </a:ext>
                </a:extLst>
              </a:tr>
              <a:tr h="172823">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3</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gridSpan="3">
                  <a:txBody>
                    <a:bodyPr/>
                    <a:lstStyle/>
                    <a:p>
                      <a:pPr marL="0" marR="0" algn="just">
                        <a:lnSpc>
                          <a:spcPct val="115000"/>
                        </a:lnSpc>
                        <a:spcBef>
                          <a:spcPts val="0"/>
                        </a:spcBef>
                        <a:spcAft>
                          <a:spcPts val="0"/>
                        </a:spcAft>
                      </a:pPr>
                      <a:r>
                        <a:rPr lang="id-ID" sz="1000" dirty="0">
                          <a:effectLst/>
                        </a:rPr>
                        <a:t>Snack rapat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360.000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4113392490"/>
                  </a:ext>
                </a:extLst>
              </a:tr>
              <a:tr h="172823">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4</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gridSpan="3">
                  <a:txBody>
                    <a:bodyPr/>
                    <a:lstStyle/>
                    <a:p>
                      <a:pPr marL="0" marR="0" algn="just">
                        <a:lnSpc>
                          <a:spcPct val="115000"/>
                        </a:lnSpc>
                        <a:spcBef>
                          <a:spcPts val="0"/>
                        </a:spcBef>
                        <a:spcAft>
                          <a:spcPts val="0"/>
                        </a:spcAft>
                      </a:pPr>
                      <a:r>
                        <a:rPr lang="id-ID" sz="1000" dirty="0">
                          <a:effectLst/>
                        </a:rPr>
                        <a:t>Makan siang rapat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450.000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975297115"/>
                  </a:ext>
                </a:extLst>
              </a:tr>
              <a:tr h="172823">
                <a:tc gridSpan="5">
                  <a:txBody>
                    <a:bodyPr/>
                    <a:lstStyle/>
                    <a:p>
                      <a:pPr marL="0" marR="0" algn="just">
                        <a:lnSpc>
                          <a:spcPct val="115000"/>
                        </a:lnSpc>
                        <a:spcBef>
                          <a:spcPts val="0"/>
                        </a:spcBef>
                        <a:spcAft>
                          <a:spcPts val="0"/>
                        </a:spcAft>
                      </a:pPr>
                      <a:r>
                        <a:rPr lang="id-ID" sz="1000" dirty="0">
                          <a:effectLst/>
                        </a:rPr>
                        <a:t>Jumlah</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id-ID" sz="1000" dirty="0">
                          <a:effectLst/>
                        </a:rPr>
                        <a:t>Rp   166.053.000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tc>
                  <a:txBody>
                    <a:bodyPr/>
                    <a:lstStyle/>
                    <a:p>
                      <a:pPr marL="0" marR="0" algn="just">
                        <a:lnSpc>
                          <a:spcPct val="115000"/>
                        </a:lnSpc>
                        <a:spcBef>
                          <a:spcPts val="0"/>
                        </a:spcBef>
                        <a:spcAft>
                          <a:spcPts val="0"/>
                        </a:spcAft>
                      </a:pPr>
                      <a:r>
                        <a:rPr lang="id-ID" sz="1000" dirty="0">
                          <a:effectLst/>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9324" marR="49324" marT="0" marB="0" anchor="b"/>
                </a:tc>
                <a:extLst>
                  <a:ext uri="{0D108BD9-81ED-4DB2-BD59-A6C34878D82A}">
                    <a16:rowId xmlns:a16="http://schemas.microsoft.com/office/drawing/2014/main" val="391356219"/>
                  </a:ext>
                </a:extLst>
              </a:tr>
            </a:tbl>
          </a:graphicData>
        </a:graphic>
      </p:graphicFrame>
      <p:sp>
        <p:nvSpPr>
          <p:cNvPr id="5" name="TextBox 4">
            <a:extLst>
              <a:ext uri="{FF2B5EF4-FFF2-40B4-BE49-F238E27FC236}">
                <a16:creationId xmlns:a16="http://schemas.microsoft.com/office/drawing/2014/main" id="{AEFBB855-A152-63D4-C016-EEE7F3F0BB49}"/>
              </a:ext>
            </a:extLst>
          </p:cNvPr>
          <p:cNvSpPr txBox="1"/>
          <p:nvPr/>
        </p:nvSpPr>
        <p:spPr>
          <a:xfrm>
            <a:off x="2762865" y="238121"/>
            <a:ext cx="6096000" cy="369332"/>
          </a:xfrm>
          <a:prstGeom prst="rect">
            <a:avLst/>
          </a:prstGeom>
          <a:noFill/>
        </p:spPr>
        <p:txBody>
          <a:bodyPr wrap="square">
            <a:spAutoFit/>
          </a:bodyPr>
          <a:lstStyle/>
          <a:p>
            <a:pPr algn="ctr"/>
            <a:r>
              <a:rPr lang="en-US" sz="1800" b="1" dirty="0" err="1">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Ringkasan</a:t>
            </a:r>
            <a:r>
              <a:rPr lang="en-US" sz="1800"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 RAB </a:t>
            </a:r>
            <a:r>
              <a:rPr lang="en-US" sz="1800" b="1" dirty="0" err="1">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Tahun</a:t>
            </a:r>
            <a:r>
              <a:rPr lang="en-US" sz="1800"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 </a:t>
            </a:r>
            <a:r>
              <a:rPr lang="en-US" sz="1800" b="1" dirty="0" err="1">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ke</a:t>
            </a:r>
            <a:r>
              <a:rPr lang="en-US" sz="1800" b="1" dirty="0">
                <a:effectLst/>
                <a:highlight>
                  <a:srgbClr val="FFFF00"/>
                </a:highlight>
                <a:latin typeface="Bookman Old Style" panose="02050604050505020204" pitchFamily="18" charset="0"/>
                <a:ea typeface="Bookman Old Style" panose="02050604050505020204" pitchFamily="18" charset="0"/>
                <a:cs typeface="Bookman Old Style" panose="02050604050505020204" pitchFamily="18" charset="0"/>
              </a:rPr>
              <a:t> – 2 </a:t>
            </a:r>
          </a:p>
        </p:txBody>
      </p:sp>
    </p:spTree>
    <p:extLst>
      <p:ext uri="{BB962C8B-B14F-4D97-AF65-F5344CB8AC3E}">
        <p14:creationId xmlns:p14="http://schemas.microsoft.com/office/powerpoint/2010/main" val="9910129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116C3-F0B8-24AE-B0D3-7D17C3100E02}"/>
              </a:ext>
            </a:extLst>
          </p:cNvPr>
          <p:cNvSpPr>
            <a:spLocks noGrp="1"/>
          </p:cNvSpPr>
          <p:nvPr>
            <p:ph type="title"/>
          </p:nvPr>
        </p:nvSpPr>
        <p:spPr>
          <a:xfrm>
            <a:off x="762000" y="2632075"/>
            <a:ext cx="10515600" cy="1325563"/>
          </a:xfrm>
        </p:spPr>
        <p:txBody>
          <a:bodyPr>
            <a:normAutofit/>
          </a:bodyPr>
          <a:lstStyle/>
          <a:p>
            <a:pPr algn="ctr"/>
            <a:r>
              <a:rPr lang="en-US" sz="6000" b="1" dirty="0"/>
              <a:t>TERIMA KASIH</a:t>
            </a:r>
          </a:p>
        </p:txBody>
      </p:sp>
      <mc:AlternateContent xmlns:mc="http://schemas.openxmlformats.org/markup-compatibility/2006" xmlns:p14="http://schemas.microsoft.com/office/powerpoint/2010/main" xmlns:aink="http://schemas.microsoft.com/office/drawing/2016/ink">
        <mc:Choice Requires="p14 aink">
          <p:contentPart p14:bwMode="auto" r:id="rId2">
            <p14:nvContentPartPr>
              <p14:cNvPr id="4" name="Ink 3">
                <a:extLst>
                  <a:ext uri="{FF2B5EF4-FFF2-40B4-BE49-F238E27FC236}">
                    <a16:creationId xmlns:a16="http://schemas.microsoft.com/office/drawing/2014/main" id="{F1D1410C-AFA8-DF7B-DA0C-D85C957080ED}"/>
                  </a:ext>
                </a:extLst>
              </p14:cNvPr>
              <p14:cNvContentPartPr/>
              <p14:nvPr/>
            </p14:nvContentPartPr>
            <p14:xfrm>
              <a:off x="4781625" y="590550"/>
              <a:ext cx="360" cy="360"/>
            </p14:xfrm>
          </p:contentPart>
        </mc:Choice>
        <mc:Fallback xmlns="">
          <p:pic>
            <p:nvPicPr>
              <p:cNvPr id="4" name="Ink 3">
                <a:extLst>
                  <a:ext uri="{FF2B5EF4-FFF2-40B4-BE49-F238E27FC236}">
                    <a16:creationId xmlns:a16="http://schemas.microsoft.com/office/drawing/2014/main" id="{F1D1410C-AFA8-DF7B-DA0C-D85C957080ED}"/>
                  </a:ext>
                </a:extLst>
              </p:cNvPr>
              <p:cNvPicPr/>
              <p:nvPr/>
            </p:nvPicPr>
            <p:blipFill>
              <a:blip r:embed="rId3"/>
              <a:stretch>
                <a:fillRect/>
              </a:stretch>
            </p:blipFill>
            <p:spPr>
              <a:xfrm>
                <a:off x="4772625" y="581550"/>
                <a:ext cx="18000" cy="1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4">
            <p14:nvContentPartPr>
              <p14:cNvPr id="5" name="Ink 4">
                <a:extLst>
                  <a:ext uri="{FF2B5EF4-FFF2-40B4-BE49-F238E27FC236}">
                    <a16:creationId xmlns:a16="http://schemas.microsoft.com/office/drawing/2014/main" id="{D56C4B91-066A-BCCF-A3F1-6133222C4E86}"/>
                  </a:ext>
                </a:extLst>
              </p14:cNvPr>
              <p14:cNvContentPartPr/>
              <p14:nvPr/>
            </p14:nvContentPartPr>
            <p14:xfrm>
              <a:off x="4866945" y="1809510"/>
              <a:ext cx="360" cy="360"/>
            </p14:xfrm>
          </p:contentPart>
        </mc:Choice>
        <mc:Fallback xmlns="">
          <p:pic>
            <p:nvPicPr>
              <p:cNvPr id="5" name="Ink 4">
                <a:extLst>
                  <a:ext uri="{FF2B5EF4-FFF2-40B4-BE49-F238E27FC236}">
                    <a16:creationId xmlns:a16="http://schemas.microsoft.com/office/drawing/2014/main" id="{D56C4B91-066A-BCCF-A3F1-6133222C4E86}"/>
                  </a:ext>
                </a:extLst>
              </p:cNvPr>
              <p:cNvPicPr/>
              <p:nvPr/>
            </p:nvPicPr>
            <p:blipFill>
              <a:blip r:embed="rId5"/>
              <a:stretch>
                <a:fillRect/>
              </a:stretch>
            </p:blipFill>
            <p:spPr>
              <a:xfrm>
                <a:off x="4858305" y="1800510"/>
                <a:ext cx="18000" cy="1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6">
            <p14:nvContentPartPr>
              <p14:cNvPr id="6" name="Ink 5">
                <a:extLst>
                  <a:ext uri="{FF2B5EF4-FFF2-40B4-BE49-F238E27FC236}">
                    <a16:creationId xmlns:a16="http://schemas.microsoft.com/office/drawing/2014/main" id="{9EC4F00B-2B37-FA53-D89B-D8C601E8B587}"/>
                  </a:ext>
                </a:extLst>
              </p14:cNvPr>
              <p14:cNvContentPartPr/>
              <p14:nvPr/>
            </p14:nvContentPartPr>
            <p14:xfrm>
              <a:off x="2943105" y="2333670"/>
              <a:ext cx="360" cy="360"/>
            </p14:xfrm>
          </p:contentPart>
        </mc:Choice>
        <mc:Fallback xmlns="">
          <p:pic>
            <p:nvPicPr>
              <p:cNvPr id="6" name="Ink 5">
                <a:extLst>
                  <a:ext uri="{FF2B5EF4-FFF2-40B4-BE49-F238E27FC236}">
                    <a16:creationId xmlns:a16="http://schemas.microsoft.com/office/drawing/2014/main" id="{9EC4F00B-2B37-FA53-D89B-D8C601E8B587}"/>
                  </a:ext>
                </a:extLst>
              </p:cNvPr>
              <p:cNvPicPr/>
              <p:nvPr/>
            </p:nvPicPr>
            <p:blipFill>
              <a:blip r:embed="rId7"/>
              <a:stretch>
                <a:fillRect/>
              </a:stretch>
            </p:blipFill>
            <p:spPr>
              <a:xfrm>
                <a:off x="2934465" y="2325030"/>
                <a:ext cx="18000" cy="18000"/>
              </a:xfrm>
              <a:prstGeom prst="rect">
                <a:avLst/>
              </a:prstGeom>
            </p:spPr>
          </p:pic>
        </mc:Fallback>
      </mc:AlternateContent>
    </p:spTree>
    <p:extLst>
      <p:ext uri="{BB962C8B-B14F-4D97-AF65-F5344CB8AC3E}">
        <p14:creationId xmlns:p14="http://schemas.microsoft.com/office/powerpoint/2010/main" val="2645959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A64925-5C54-27A7-A87F-F0A682DD14C2}"/>
              </a:ext>
            </a:extLst>
          </p:cNvPr>
          <p:cNvSpPr>
            <a:spLocks noGrp="1"/>
          </p:cNvSpPr>
          <p:nvPr>
            <p:ph idx="1"/>
          </p:nvPr>
        </p:nvSpPr>
        <p:spPr>
          <a:xfrm>
            <a:off x="838200" y="826718"/>
            <a:ext cx="10515600" cy="5350245"/>
          </a:xfrm>
        </p:spPr>
        <p:txBody>
          <a:bodyPr>
            <a:noAutofit/>
          </a:bodyPr>
          <a:lstStyle/>
          <a:p>
            <a:pPr marL="0" indent="0">
              <a:buNone/>
            </a:pPr>
            <a:r>
              <a:rPr lang="id-ID" dirty="0" err="1">
                <a:effectLst/>
                <a:latin typeface="Bookman Old Style" panose="02050604050505020204" pitchFamily="18" charset="0"/>
                <a:ea typeface="Bookman Old Style" panose="02050604050505020204" pitchFamily="18" charset="0"/>
                <a:cs typeface="Bookman Old Style" panose="02050604050505020204" pitchFamily="18" charset="0"/>
              </a:rPr>
              <a:t>Moderasi</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 beragama merupakan cara beragama yang tidak jatuh dalam dua kutub yang </a:t>
            </a:r>
            <a:r>
              <a:rPr lang="id-ID" dirty="0" err="1">
                <a:effectLst/>
                <a:latin typeface="Bookman Old Style" panose="02050604050505020204" pitchFamily="18" charset="0"/>
                <a:ea typeface="Bookman Old Style" panose="02050604050505020204" pitchFamily="18" charset="0"/>
                <a:cs typeface="Bookman Old Style" panose="02050604050505020204" pitchFamily="18" charset="0"/>
              </a:rPr>
              <a:t>ekstrim</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 tetapi berada di tengah dan sikap moderat ditunjukkan dengan menerima perbedaan yang ada di tengah masyarakat. </a:t>
            </a:r>
          </a:p>
          <a:p>
            <a:pPr marL="0" indent="0">
              <a:buNone/>
            </a:pP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Penelitian ini merupakan tindak lanjut dari penelitian dengan judul Peran Kecerdasan Spiritual dalam Membangun Sikap </a:t>
            </a:r>
            <a:r>
              <a:rPr lang="id-ID" dirty="0" err="1">
                <a:effectLst/>
                <a:latin typeface="Bookman Old Style" panose="02050604050505020204" pitchFamily="18" charset="0"/>
                <a:ea typeface="Bookman Old Style" panose="02050604050505020204" pitchFamily="18" charset="0"/>
                <a:cs typeface="Bookman Old Style" panose="02050604050505020204" pitchFamily="18" charset="0"/>
              </a:rPr>
              <a:t>Moderasi</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 Beragama Bagi Remaja (DIKTI 2023)</a:t>
            </a:r>
            <a:endParaRPr lang="id-ID" b="1" dirty="0">
              <a:latin typeface="Bookman Old Style" panose="02050604050505020204" pitchFamily="18" charset="0"/>
              <a:ea typeface="Bookman Old Style" panose="02050604050505020204" pitchFamily="18" charset="0"/>
              <a:cs typeface="Bookman Old Style" panose="02050604050505020204" pitchFamily="18" charset="0"/>
            </a:endParaRPr>
          </a:p>
          <a:p>
            <a:pPr marL="0" indent="0">
              <a:buNone/>
            </a:pPr>
            <a:r>
              <a:rPr lang="id-ID" b="1" dirty="0">
                <a:effectLst/>
                <a:latin typeface="Bookman Old Style" panose="02050604050505020204" pitchFamily="18" charset="0"/>
                <a:ea typeface="Bookman Old Style" panose="02050604050505020204" pitchFamily="18" charset="0"/>
                <a:cs typeface="Bookman Old Style" panose="02050604050505020204" pitchFamily="18" charset="0"/>
              </a:rPr>
              <a:t>Permasalahannya</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 belum banyak dilakukan pengembangan atau pengelolaan model pendidikan karakter berbasis kearifan lokal. </a:t>
            </a:r>
          </a:p>
          <a:p>
            <a:pPr marL="0" indent="0">
              <a:buNone/>
            </a:pP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 </a:t>
            </a:r>
            <a:endParaRPr lang="en-US" dirty="0"/>
          </a:p>
        </p:txBody>
      </p:sp>
    </p:spTree>
    <p:extLst>
      <p:ext uri="{BB962C8B-B14F-4D97-AF65-F5344CB8AC3E}">
        <p14:creationId xmlns:p14="http://schemas.microsoft.com/office/powerpoint/2010/main" val="2505006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1BAD4-BDDB-FDFD-A876-BED456B3149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DDF4178-A854-AA9B-C07B-2FD1D5D78435}"/>
              </a:ext>
            </a:extLst>
          </p:cNvPr>
          <p:cNvSpPr>
            <a:spLocks noGrp="1"/>
          </p:cNvSpPr>
          <p:nvPr>
            <p:ph idx="1"/>
          </p:nvPr>
        </p:nvSpPr>
        <p:spPr/>
        <p:txBody>
          <a:bodyPr>
            <a:normAutofit/>
          </a:bodyPr>
          <a:lstStyle/>
          <a:p>
            <a:pPr marL="0" indent="0" algn="just">
              <a:buNone/>
            </a:pPr>
            <a:r>
              <a:rPr lang="id-ID" sz="3200" b="1" dirty="0">
                <a:effectLst/>
                <a:latin typeface="Bookman Old Style" panose="02050604050505020204" pitchFamily="18" charset="0"/>
                <a:ea typeface="Bookman Old Style" panose="02050604050505020204" pitchFamily="18" charset="0"/>
                <a:cs typeface="Bookman Old Style" panose="02050604050505020204" pitchFamily="18" charset="0"/>
              </a:rPr>
              <a:t>Tujuan penelitian</a:t>
            </a:r>
            <a:r>
              <a:rPr lang="id-ID" sz="3200" dirty="0">
                <a:effectLst/>
                <a:latin typeface="Bookman Old Style" panose="02050604050505020204" pitchFamily="18" charset="0"/>
                <a:ea typeface="Bookman Old Style" panose="02050604050505020204" pitchFamily="18" charset="0"/>
                <a:cs typeface="Bookman Old Style" panose="02050604050505020204" pitchFamily="18" charset="0"/>
              </a:rPr>
              <a:t> mempromosikan dan memperkuat sikap moderat beragama remaja melalui pendidikan karakter berbasis kearifan lokal. </a:t>
            </a:r>
          </a:p>
          <a:p>
            <a:pPr marL="0" indent="0" algn="just">
              <a:buNone/>
            </a:pPr>
            <a:r>
              <a:rPr lang="id-ID" sz="3200" dirty="0">
                <a:effectLst/>
                <a:latin typeface="Bookman Old Style" panose="02050604050505020204" pitchFamily="18" charset="0"/>
                <a:ea typeface="Bookman Old Style" panose="02050604050505020204" pitchFamily="18" charset="0"/>
                <a:cs typeface="Bookman Old Style" panose="02050604050505020204" pitchFamily="18" charset="0"/>
              </a:rPr>
              <a:t>Pendidikan karakter berbasis kearifan lokal merupakan pendekatan yang menekankan nilai-nilai dari budaya dan tradisi lokal. </a:t>
            </a:r>
            <a:endParaRPr lang="en-US" sz="3200" dirty="0"/>
          </a:p>
        </p:txBody>
      </p:sp>
    </p:spTree>
    <p:extLst>
      <p:ext uri="{BB962C8B-B14F-4D97-AF65-F5344CB8AC3E}">
        <p14:creationId xmlns:p14="http://schemas.microsoft.com/office/powerpoint/2010/main" val="3082427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1EB08-C7B5-9200-8966-EEA3EABC0685}"/>
              </a:ext>
            </a:extLst>
          </p:cNvPr>
          <p:cNvSpPr>
            <a:spLocks noGrp="1"/>
          </p:cNvSpPr>
          <p:nvPr>
            <p:ph type="title"/>
          </p:nvPr>
        </p:nvSpPr>
        <p:spPr/>
        <p:txBody>
          <a:bodyPr/>
          <a:lstStyle/>
          <a:p>
            <a:r>
              <a:rPr lang="id-ID" b="1" dirty="0">
                <a:latin typeface="Bookman Old Style" panose="02050604050505020204" pitchFamily="18" charset="0"/>
                <a:ea typeface="Bookman Old Style" panose="02050604050505020204" pitchFamily="18" charset="0"/>
                <a:cs typeface="Bookman Old Style" panose="02050604050505020204" pitchFamily="18" charset="0"/>
              </a:rPr>
              <a:t>Metode:</a:t>
            </a:r>
            <a:r>
              <a:rPr lang="id-ID" dirty="0">
                <a:latin typeface="Bookman Old Style" panose="02050604050505020204" pitchFamily="18" charset="0"/>
                <a:ea typeface="Bookman Old Style" panose="02050604050505020204" pitchFamily="18" charset="0"/>
                <a:cs typeface="Bookman Old Style" panose="02050604050505020204" pitchFamily="18" charset="0"/>
              </a:rPr>
              <a:t> </a:t>
            </a:r>
            <a:endParaRPr lang="en-US" dirty="0"/>
          </a:p>
        </p:txBody>
      </p:sp>
      <p:sp>
        <p:nvSpPr>
          <p:cNvPr id="3" name="Content Placeholder 2">
            <a:extLst>
              <a:ext uri="{FF2B5EF4-FFF2-40B4-BE49-F238E27FC236}">
                <a16:creationId xmlns:a16="http://schemas.microsoft.com/office/drawing/2014/main" id="{1E1DFA18-1EBD-F420-536D-665E84B48601}"/>
              </a:ext>
            </a:extLst>
          </p:cNvPr>
          <p:cNvSpPr>
            <a:spLocks noGrp="1"/>
          </p:cNvSpPr>
          <p:nvPr>
            <p:ph idx="1"/>
          </p:nvPr>
        </p:nvSpPr>
        <p:spPr>
          <a:xfrm>
            <a:off x="838200" y="1315233"/>
            <a:ext cx="10515600" cy="4861730"/>
          </a:xfrm>
        </p:spPr>
        <p:txBody>
          <a:bodyPr>
            <a:normAutofit lnSpcReduction="10000"/>
          </a:bodyPr>
          <a:lstStyle/>
          <a:p>
            <a:pPr marL="0" indent="0">
              <a:buNone/>
            </a:pP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kuantitatif dan kualitatif, subjek penelitian diperoleh dari dua provinsi (Jawa Tengah, dan Sumatera Utara).</a:t>
            </a:r>
          </a:p>
          <a:p>
            <a:pPr marL="0" indent="0">
              <a:buNone/>
            </a:pPr>
            <a:r>
              <a:rPr lang="id-ID" b="1" dirty="0">
                <a:effectLst/>
                <a:latin typeface="Bookman Old Style" panose="02050604050505020204" pitchFamily="18" charset="0"/>
                <a:ea typeface="Bookman Old Style" panose="02050604050505020204" pitchFamily="18" charset="0"/>
                <a:cs typeface="Bookman Old Style" panose="02050604050505020204" pitchFamily="18" charset="0"/>
              </a:rPr>
              <a:t>Tahun kesatu</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 pemetaan sikap moderasi beragama dengan menggunakan 3 kuesioner, serta pendalaman dengan wawancara pada informan kunci. </a:t>
            </a:r>
          </a:p>
          <a:p>
            <a:pPr marL="0" indent="0">
              <a:buNone/>
            </a:pP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Pemetaan dilanjutkan dengan penyusunan model pendidikan karakter berbasis kearifan lokal, </a:t>
            </a:r>
          </a:p>
          <a:p>
            <a:pPr marL="0" indent="0">
              <a:buNone/>
            </a:pPr>
            <a:r>
              <a:rPr lang="id-ID" b="1" dirty="0">
                <a:effectLst/>
                <a:latin typeface="Bookman Old Style" panose="02050604050505020204" pitchFamily="18" charset="0"/>
                <a:ea typeface="Bookman Old Style" panose="02050604050505020204" pitchFamily="18" charset="0"/>
                <a:cs typeface="Bookman Old Style" panose="02050604050505020204" pitchFamily="18" charset="0"/>
              </a:rPr>
              <a:t>kedua</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 dilakukan pengujian model pendidikan karakter didukung FGD dalam rangka penyusunan suatu kebijakan  (policy brief) tentang pendidikan karakter berbasis kearifan lokal untuk penguatan moderasi beragama pada remaja. </a:t>
            </a:r>
            <a:endParaRPr lang="en-US" sz="4000" dirty="0"/>
          </a:p>
        </p:txBody>
      </p:sp>
    </p:spTree>
    <p:extLst>
      <p:ext uri="{BB962C8B-B14F-4D97-AF65-F5344CB8AC3E}">
        <p14:creationId xmlns:p14="http://schemas.microsoft.com/office/powerpoint/2010/main" val="2043859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F30503-5690-CD89-DBFE-452A5103624D}"/>
              </a:ext>
            </a:extLst>
          </p:cNvPr>
          <p:cNvSpPr>
            <a:spLocks noGrp="1"/>
          </p:cNvSpPr>
          <p:nvPr>
            <p:ph idx="1"/>
          </p:nvPr>
        </p:nvSpPr>
        <p:spPr>
          <a:xfrm>
            <a:off x="700286" y="1391052"/>
            <a:ext cx="10515600" cy="4351338"/>
          </a:xfrm>
        </p:spPr>
        <p:txBody>
          <a:bodyPr>
            <a:normAutofit fontScale="92500" lnSpcReduction="10000"/>
          </a:bodyPr>
          <a:lstStyle/>
          <a:p>
            <a:pPr marL="0" marR="0" indent="0" algn="just">
              <a:lnSpc>
                <a:spcPct val="115000"/>
              </a:lnSpc>
              <a:spcBef>
                <a:spcPts val="0"/>
              </a:spcBef>
              <a:spcAft>
                <a:spcPts val="0"/>
              </a:spcAft>
              <a:buNone/>
            </a:pPr>
            <a:r>
              <a:rPr lang="id-ID" b="1" dirty="0">
                <a:effectLst/>
                <a:latin typeface="Bookman Old Style" panose="02050604050505020204" pitchFamily="18" charset="0"/>
                <a:ea typeface="Bookman Old Style" panose="02050604050505020204" pitchFamily="18" charset="0"/>
                <a:cs typeface="Bookman Old Style" panose="02050604050505020204" pitchFamily="18" charset="0"/>
              </a:rPr>
              <a:t>tahun kesatu </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(1) artikel ilmiah </a:t>
            </a:r>
            <a:r>
              <a:rPr lang="id-ID" dirty="0" err="1">
                <a:effectLst/>
                <a:latin typeface="Bookman Old Style" panose="02050604050505020204" pitchFamily="18" charset="0"/>
                <a:ea typeface="Bookman Old Style" panose="02050604050505020204" pitchFamily="18" charset="0"/>
                <a:cs typeface="Bookman Old Style" panose="02050604050505020204" pitchFamily="18" charset="0"/>
              </a:rPr>
              <a:t>jurnak</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 nasional Sinta 2; dan (2) 2 sertifikat HKI atas alat ukur karakter berbasis kearifan lokal dan moderasi beragama. </a:t>
            </a:r>
          </a:p>
          <a:p>
            <a:pPr marL="0" marR="0" indent="0" algn="just">
              <a:lnSpc>
                <a:spcPct val="115000"/>
              </a:lnSpc>
              <a:spcBef>
                <a:spcPts val="0"/>
              </a:spcBef>
              <a:spcAft>
                <a:spcPts val="0"/>
              </a:spcAft>
              <a:buNone/>
            </a:pPr>
            <a:r>
              <a:rPr lang="id-ID" b="1" dirty="0">
                <a:effectLst/>
                <a:latin typeface="Bookman Old Style" panose="02050604050505020204" pitchFamily="18" charset="0"/>
                <a:ea typeface="Bookman Old Style" panose="02050604050505020204" pitchFamily="18" charset="0"/>
                <a:cs typeface="Bookman Old Style" panose="02050604050505020204" pitchFamily="18" charset="0"/>
              </a:rPr>
              <a:t>kedua</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 (1) artikel jurnal terindeks Scopus ((Q3); (2) </a:t>
            </a:r>
            <a:r>
              <a:rPr lang="id-ID" b="1" dirty="0">
                <a:effectLst/>
                <a:latin typeface="Bookman Old Style" panose="02050604050505020204" pitchFamily="18" charset="0"/>
                <a:ea typeface="Bookman Old Style" panose="02050604050505020204" pitchFamily="18" charset="0"/>
                <a:cs typeface="Bookman Old Style" panose="02050604050505020204" pitchFamily="18" charset="0"/>
              </a:rPr>
              <a:t>model pendidikan karakter berbasis kearifan lokal </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untuk memperkuat sikap moderasi beragama di kalangan remaja. Model ini tahapan pelaksanaan atau</a:t>
            </a:r>
            <a:r>
              <a:rPr lang="id-ID" b="1" dirty="0">
                <a:effectLst/>
                <a:latin typeface="Bookman Old Style" panose="02050604050505020204" pitchFamily="18" charset="0"/>
                <a:ea typeface="Bookman Old Style" panose="02050604050505020204" pitchFamily="18" charset="0"/>
                <a:cs typeface="Bookman Old Style" panose="02050604050505020204" pitchFamily="18" charset="0"/>
              </a:rPr>
              <a:t> juknis</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 (3) kebijakan atau </a:t>
            </a:r>
            <a:r>
              <a:rPr lang="id-ID" i="1" dirty="0">
                <a:effectLst/>
                <a:latin typeface="Bookman Old Style" panose="02050604050505020204" pitchFamily="18" charset="0"/>
                <a:ea typeface="Bookman Old Style" panose="02050604050505020204" pitchFamily="18" charset="0"/>
                <a:cs typeface="Bookman Old Style" panose="02050604050505020204" pitchFamily="18" charset="0"/>
              </a:rPr>
              <a:t>policy </a:t>
            </a:r>
            <a:r>
              <a:rPr lang="id-ID" i="1" dirty="0" err="1">
                <a:effectLst/>
                <a:latin typeface="Bookman Old Style" panose="02050604050505020204" pitchFamily="18" charset="0"/>
                <a:ea typeface="Bookman Old Style" panose="02050604050505020204" pitchFamily="18" charset="0"/>
                <a:cs typeface="Bookman Old Style" panose="02050604050505020204" pitchFamily="18" charset="0"/>
              </a:rPr>
              <a:t>brief</a:t>
            </a:r>
            <a:r>
              <a:rPr lang="id-ID" i="1" dirty="0">
                <a:effectLst/>
                <a:latin typeface="Bookman Old Style" panose="02050604050505020204" pitchFamily="18" charset="0"/>
                <a:ea typeface="Bookman Old Style" panose="02050604050505020204" pitchFamily="18" charset="0"/>
                <a:cs typeface="Bookman Old Style" panose="02050604050505020204" pitchFamily="18" charset="0"/>
              </a:rPr>
              <a:t> </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(4) </a:t>
            </a:r>
            <a:r>
              <a:rPr lang="id-ID" b="1" dirty="0">
                <a:effectLst/>
                <a:latin typeface="Bookman Old Style" panose="02050604050505020204" pitchFamily="18" charset="0"/>
                <a:ea typeface="Bookman Old Style" panose="02050604050505020204" pitchFamily="18" charset="0"/>
                <a:cs typeface="Bookman Old Style" panose="02050604050505020204" pitchFamily="18" charset="0"/>
              </a:rPr>
              <a:t>modul pendidikan karakter </a:t>
            </a:r>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berbasis kearifan lokal akan didaftarkan sebagai Kekayaan intelektual (HKI).</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7CEB87ED-78FD-C020-607E-4961CAA791B4}"/>
              </a:ext>
            </a:extLst>
          </p:cNvPr>
          <p:cNvSpPr txBox="1"/>
          <p:nvPr/>
        </p:nvSpPr>
        <p:spPr>
          <a:xfrm>
            <a:off x="782170" y="355736"/>
            <a:ext cx="10375231" cy="689291"/>
          </a:xfrm>
          <a:prstGeom prst="rect">
            <a:avLst/>
          </a:prstGeom>
          <a:noFill/>
        </p:spPr>
        <p:txBody>
          <a:bodyPr wrap="square">
            <a:spAutoFit/>
          </a:bodyPr>
          <a:lstStyle/>
          <a:p>
            <a:pPr marL="0" marR="0">
              <a:lnSpc>
                <a:spcPct val="115000"/>
              </a:lnSpc>
              <a:spcBef>
                <a:spcPts val="0"/>
              </a:spcBef>
              <a:spcAft>
                <a:spcPts val="0"/>
              </a:spcAft>
            </a:pPr>
            <a:r>
              <a:rPr lang="id-ID" sz="3600" b="1" dirty="0">
                <a:effectLst/>
                <a:latin typeface="Bookman Old Style" panose="02050604050505020204" pitchFamily="18" charset="0"/>
                <a:ea typeface="Bookman Old Style" panose="02050604050505020204" pitchFamily="18" charset="0"/>
                <a:cs typeface="Bookman Old Style" panose="02050604050505020204" pitchFamily="18" charset="0"/>
              </a:rPr>
              <a:t>Luaran penelitian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68232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8EDA4-00FF-C0FC-D04B-F7A56B21DFA8}"/>
              </a:ext>
            </a:extLst>
          </p:cNvPr>
          <p:cNvSpPr>
            <a:spLocks noGrp="1"/>
          </p:cNvSpPr>
          <p:nvPr>
            <p:ph type="title"/>
          </p:nvPr>
        </p:nvSpPr>
        <p:spPr>
          <a:xfrm>
            <a:off x="838200" y="365125"/>
            <a:ext cx="10515600" cy="549275"/>
          </a:xfrm>
        </p:spPr>
        <p:txBody>
          <a:bodyPr>
            <a:normAutofit fontScale="90000"/>
          </a:bodyPr>
          <a:lstStyle/>
          <a:p>
            <a:r>
              <a:rPr lang="en-US" b="1" dirty="0"/>
              <a:t>PENDAHULUAN</a:t>
            </a:r>
          </a:p>
        </p:txBody>
      </p:sp>
      <p:sp>
        <p:nvSpPr>
          <p:cNvPr id="3" name="Content Placeholder 2">
            <a:extLst>
              <a:ext uri="{FF2B5EF4-FFF2-40B4-BE49-F238E27FC236}">
                <a16:creationId xmlns:a16="http://schemas.microsoft.com/office/drawing/2014/main" id="{77CB8A19-8FB7-D880-C93B-CA8EE9406F51}"/>
              </a:ext>
            </a:extLst>
          </p:cNvPr>
          <p:cNvSpPr>
            <a:spLocks noGrp="1"/>
          </p:cNvSpPr>
          <p:nvPr>
            <p:ph idx="1"/>
          </p:nvPr>
        </p:nvSpPr>
        <p:spPr>
          <a:xfrm>
            <a:off x="838200" y="1227551"/>
            <a:ext cx="10515600" cy="5265324"/>
          </a:xfrm>
        </p:spPr>
        <p:txBody>
          <a:bodyPr>
            <a:normAutofit fontScale="92500" lnSpcReduction="20000"/>
          </a:bodyPr>
          <a:lstStyle/>
          <a:p>
            <a:pPr algn="just">
              <a:lnSpc>
                <a:spcPct val="115000"/>
              </a:lnSpc>
              <a:spcBef>
                <a:spcPts val="0"/>
              </a:spcBef>
            </a:pPr>
            <a:r>
              <a:rPr lang="id-ID" sz="3400" dirty="0">
                <a:effectLst/>
                <a:latin typeface="Baghdad" pitchFamily="2" charset="-78"/>
                <a:ea typeface="Bookman Old Style" panose="02050604050505020204" pitchFamily="18" charset="0"/>
                <a:cs typeface="Baghdad" pitchFamily="2" charset="-78"/>
              </a:rPr>
              <a:t>Moderasi beragama merupakan sikap moderat yang ditunjukkan oleh seseorang ketika ia menghadapi perbedaan-perbedaan yang sangat mencolok dengan orang-orang lain yang ada di lingkungan sosial-masyarakat. Sikap moderat ditunjukkan dengan menerima perbedaan di antara individu satu dengan individu yang lain (Jamaludin, 2022). </a:t>
            </a:r>
          </a:p>
          <a:p>
            <a:r>
              <a:rPr lang="id-ID" sz="3400" dirty="0">
                <a:effectLst/>
                <a:latin typeface="Baghdad" pitchFamily="2" charset="-78"/>
                <a:ea typeface="Bookman Old Style" panose="02050604050505020204" pitchFamily="18" charset="0"/>
                <a:cs typeface="Baghdad" pitchFamily="2" charset="-78"/>
              </a:rPr>
              <a:t>Meskipun </a:t>
            </a:r>
            <a:r>
              <a:rPr lang="id-ID" sz="3400" dirty="0" err="1">
                <a:effectLst/>
                <a:latin typeface="Baghdad" pitchFamily="2" charset="-78"/>
                <a:ea typeface="Bookman Old Style" panose="02050604050505020204" pitchFamily="18" charset="0"/>
                <a:cs typeface="Baghdad" pitchFamily="2" charset="-78"/>
              </a:rPr>
              <a:t>demikian,terdapat</a:t>
            </a:r>
            <a:r>
              <a:rPr lang="id-ID" sz="3400" dirty="0">
                <a:effectLst/>
                <a:latin typeface="Baghdad" pitchFamily="2" charset="-78"/>
                <a:ea typeface="Bookman Old Style" panose="02050604050505020204" pitchFamily="18" charset="0"/>
                <a:cs typeface="Baghdad" pitchFamily="2" charset="-78"/>
              </a:rPr>
              <a:t> kasus-kasus tersebar secara luas terkait dengan perilaku, tindakan / perbuatan tercela yang mengindikasikan intoleransi keagamaan di lingkungan pendidikan, kesehatan, pemerintahan, atau bidang lain. </a:t>
            </a:r>
          </a:p>
          <a:p>
            <a:endParaRPr lang="en-US" sz="3400" dirty="0">
              <a:effectLst/>
              <a:latin typeface="Baghdad" pitchFamily="2" charset="-78"/>
              <a:ea typeface="Calibri" panose="020F0502020204030204" pitchFamily="34" charset="0"/>
              <a:cs typeface="Baghdad" pitchFamily="2" charset="-78"/>
            </a:endParaRPr>
          </a:p>
          <a:p>
            <a:pPr marL="0" indent="0">
              <a:buNone/>
            </a:pPr>
            <a:endParaRPr lang="en-US" dirty="0"/>
          </a:p>
        </p:txBody>
      </p:sp>
    </p:spTree>
    <p:extLst>
      <p:ext uri="{BB962C8B-B14F-4D97-AF65-F5344CB8AC3E}">
        <p14:creationId xmlns:p14="http://schemas.microsoft.com/office/powerpoint/2010/main" val="2908480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C1D4ED-4B88-FDB8-49CE-1AC76CD03EE5}"/>
              </a:ext>
            </a:extLst>
          </p:cNvPr>
          <p:cNvSpPr>
            <a:spLocks noGrp="1"/>
          </p:cNvSpPr>
          <p:nvPr>
            <p:ph idx="1"/>
          </p:nvPr>
        </p:nvSpPr>
        <p:spPr>
          <a:xfrm>
            <a:off x="838200" y="641684"/>
            <a:ext cx="10515600" cy="5535279"/>
          </a:xfrm>
        </p:spPr>
        <p:txBody>
          <a:bodyPr>
            <a:normAutofit/>
          </a:bodyPr>
          <a:lstStyle/>
          <a:p>
            <a:r>
              <a:rPr lang="id-ID" sz="2800" dirty="0">
                <a:effectLst/>
                <a:latin typeface="Baghdad" pitchFamily="2" charset="-78"/>
                <a:ea typeface="Bookman Old Style" panose="02050604050505020204" pitchFamily="18" charset="0"/>
                <a:cs typeface="Baghdad" pitchFamily="2" charset="-78"/>
              </a:rPr>
              <a:t>Perilaku dan tindakan intoleransi merupakan ekspresi dari ketidakmampuan seseorang </a:t>
            </a:r>
            <a:r>
              <a:rPr lang="id-ID" sz="2800" dirty="0">
                <a:latin typeface="Baghdad" pitchFamily="2" charset="-78"/>
                <a:ea typeface="Bookman Old Style" panose="02050604050505020204" pitchFamily="18" charset="0"/>
                <a:cs typeface="Baghdad" pitchFamily="2" charset="-78"/>
              </a:rPr>
              <a:t>/</a:t>
            </a:r>
            <a:r>
              <a:rPr lang="id-ID" sz="2800" dirty="0">
                <a:effectLst/>
                <a:latin typeface="Baghdad" pitchFamily="2" charset="-78"/>
                <a:ea typeface="Bookman Old Style" panose="02050604050505020204" pitchFamily="18" charset="0"/>
                <a:cs typeface="Baghdad" pitchFamily="2" charset="-78"/>
              </a:rPr>
              <a:t> sekelompok orang dalam mengembangkan sikap </a:t>
            </a:r>
            <a:r>
              <a:rPr lang="id-ID" sz="2800" dirty="0" err="1">
                <a:effectLst/>
                <a:latin typeface="Baghdad" pitchFamily="2" charset="-78"/>
                <a:ea typeface="Bookman Old Style" panose="02050604050505020204" pitchFamily="18" charset="0"/>
                <a:cs typeface="Baghdad" pitchFamily="2" charset="-78"/>
              </a:rPr>
              <a:t>moderasi</a:t>
            </a:r>
            <a:r>
              <a:rPr lang="id-ID" sz="2800" dirty="0">
                <a:effectLst/>
                <a:latin typeface="Baghdad" pitchFamily="2" charset="-78"/>
                <a:ea typeface="Bookman Old Style" panose="02050604050505020204" pitchFamily="18" charset="0"/>
                <a:cs typeface="Baghdad" pitchFamily="2" charset="-78"/>
              </a:rPr>
              <a:t> beragama.</a:t>
            </a:r>
          </a:p>
          <a:p>
            <a:r>
              <a:rPr lang="id-ID" sz="2800" dirty="0">
                <a:latin typeface="Baghdad" pitchFamily="2" charset="-78"/>
                <a:ea typeface="Bookman Old Style" panose="02050604050505020204" pitchFamily="18" charset="0"/>
                <a:cs typeface="Baghdad" pitchFamily="2" charset="-78"/>
              </a:rPr>
              <a:t>Hal </a:t>
            </a:r>
            <a:r>
              <a:rPr lang="id-ID" sz="2800" dirty="0">
                <a:effectLst/>
                <a:latin typeface="Baghdad" pitchFamily="2" charset="-78"/>
                <a:ea typeface="Bookman Old Style" panose="02050604050505020204" pitchFamily="18" charset="0"/>
                <a:cs typeface="Baghdad" pitchFamily="2" charset="-78"/>
              </a:rPr>
              <a:t>tersebut mencederai kehidupan bermasyarakat, berbangsa, maupun bernegara di NKRI (Fitriyana </a:t>
            </a:r>
            <a:r>
              <a:rPr lang="id-ID" sz="2800" dirty="0" err="1">
                <a:effectLst/>
                <a:latin typeface="Baghdad" pitchFamily="2" charset="-78"/>
                <a:ea typeface="Bookman Old Style" panose="02050604050505020204" pitchFamily="18" charset="0"/>
                <a:cs typeface="Baghdad" pitchFamily="2" charset="-78"/>
              </a:rPr>
              <a:t>et</a:t>
            </a:r>
            <a:r>
              <a:rPr lang="id-ID" sz="2800" dirty="0">
                <a:effectLst/>
                <a:latin typeface="Baghdad" pitchFamily="2" charset="-78"/>
                <a:ea typeface="Bookman Old Style" panose="02050604050505020204" pitchFamily="18" charset="0"/>
                <a:cs typeface="Baghdad" pitchFamily="2" charset="-78"/>
              </a:rPr>
              <a:t> </a:t>
            </a:r>
            <a:r>
              <a:rPr lang="id-ID" sz="2800" dirty="0" err="1">
                <a:effectLst/>
                <a:latin typeface="Baghdad" pitchFamily="2" charset="-78"/>
                <a:ea typeface="Bookman Old Style" panose="02050604050505020204" pitchFamily="18" charset="0"/>
                <a:cs typeface="Baghdad" pitchFamily="2" charset="-78"/>
              </a:rPr>
              <a:t>al.</a:t>
            </a:r>
            <a:r>
              <a:rPr lang="id-ID" sz="2800" dirty="0">
                <a:effectLst/>
                <a:latin typeface="Baghdad" pitchFamily="2" charset="-78"/>
                <a:ea typeface="Bookman Old Style" panose="02050604050505020204" pitchFamily="18" charset="0"/>
                <a:cs typeface="Baghdad" pitchFamily="2" charset="-78"/>
              </a:rPr>
              <a:t>, 2020; Komisi HAK KWI, 2022</a:t>
            </a:r>
            <a:endParaRPr lang="id-ID" dirty="0">
              <a:effectLst/>
              <a:latin typeface="Bookman Old Style" panose="02050604050505020204" pitchFamily="18" charset="0"/>
              <a:ea typeface="Bookman Old Style" panose="02050604050505020204" pitchFamily="18" charset="0"/>
              <a:cs typeface="Bookman Old Style" panose="02050604050505020204" pitchFamily="18" charset="0"/>
            </a:endParaRPr>
          </a:p>
          <a:p>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Tindakan intoleransi keagamaan cenderung berdampak negatif terkait dengan sendi kehidupan berbangsa dan negara di masyarakat. </a:t>
            </a:r>
          </a:p>
          <a:p>
            <a:r>
              <a:rPr lang="id-ID" dirty="0">
                <a:effectLst/>
                <a:latin typeface="Bookman Old Style" panose="02050604050505020204" pitchFamily="18" charset="0"/>
                <a:ea typeface="Bookman Old Style" panose="02050604050505020204" pitchFamily="18" charset="0"/>
                <a:cs typeface="Bookman Old Style" panose="02050604050505020204" pitchFamily="18" charset="0"/>
              </a:rPr>
              <a:t>Tindakan intoleransi menumbuhkan perasaan terluka, kecewa, sakit hati dan dendam yang muncul dalam hati setiap orang atau kelompok sosial keagamaan yang menjadi korban intoleransi. </a:t>
            </a:r>
          </a:p>
          <a:p>
            <a:pPr marL="0" indent="0">
              <a:buNone/>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4000" dirty="0"/>
          </a:p>
        </p:txBody>
      </p:sp>
    </p:spTree>
    <p:extLst>
      <p:ext uri="{BB962C8B-B14F-4D97-AF65-F5344CB8AC3E}">
        <p14:creationId xmlns:p14="http://schemas.microsoft.com/office/powerpoint/2010/main" val="898245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688F0A-6D89-5B15-2FF2-92B48AEBBA63}"/>
              </a:ext>
            </a:extLst>
          </p:cNvPr>
          <p:cNvSpPr>
            <a:spLocks noGrp="1"/>
          </p:cNvSpPr>
          <p:nvPr>
            <p:ph idx="1"/>
          </p:nvPr>
        </p:nvSpPr>
        <p:spPr>
          <a:xfrm>
            <a:off x="838200" y="753979"/>
            <a:ext cx="10515600" cy="5422984"/>
          </a:xfrm>
        </p:spPr>
        <p:txBody>
          <a:bodyPr>
            <a:normAutofit/>
          </a:bodyPr>
          <a:lstStyle/>
          <a:p>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Tindakan intoleransi dilandasi oleh sikap antipasti, benci atau curiga terhadap kelompok lain yang berbeda iman agamanya. Sikap antipati, benci atau curiga adalah sikap yang tidak sehat, hal ini terjadi karena ketidakmampuan seseorang (sekelompok orang) yang tidak mampu memahami arti pentingnya sikap toleransi (Santoso et al, 2022).</a:t>
            </a:r>
          </a:p>
          <a:p>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Ketidakmampuan tersebut dipengaruhi oleh kondisi rendahnya pendidikan karakter di tengah masyarakat. Pendidikan karakter adalah sebuah sistem pendidikan yang bertujuan menanamkan nilai-nilai karakter tertentu kepada anak didik. </a:t>
            </a:r>
          </a:p>
          <a:p>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Pendidikan karakter berbasis kearifan lokal merupakan pendekatan dalam pembelajaran kepada anak didik yang menekankan pengembangan nilai-nilai moral dan etika yang bersumber dari tradisi dan budaya lokal suatu masyarakat (Wibowo &amp; Gunawan, 2022; </a:t>
            </a:r>
            <a:r>
              <a:rPr lang="id-ID" sz="2400" dirty="0" err="1">
                <a:effectLst/>
                <a:latin typeface="Bookman Old Style" panose="02050604050505020204" pitchFamily="18" charset="0"/>
                <a:ea typeface="Bookman Old Style" panose="02050604050505020204" pitchFamily="18" charset="0"/>
                <a:cs typeface="Bookman Old Style" panose="02050604050505020204" pitchFamily="18" charset="0"/>
              </a:rPr>
              <a:t>Koesoema</a:t>
            </a:r>
            <a:r>
              <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rPr>
              <a:t>, 2022). </a:t>
            </a:r>
          </a:p>
          <a:p>
            <a:endParaRPr lang="id-ID" sz="2400" dirty="0">
              <a:effectLst/>
              <a:latin typeface="Bookman Old Style" panose="02050604050505020204" pitchFamily="18" charset="0"/>
              <a:ea typeface="Bookman Old Style" panose="02050604050505020204" pitchFamily="18" charset="0"/>
              <a:cs typeface="Bookman Old Style" panose="02050604050505020204" pitchFamily="18" charset="0"/>
            </a:endParaRPr>
          </a:p>
        </p:txBody>
      </p:sp>
    </p:spTree>
    <p:extLst>
      <p:ext uri="{BB962C8B-B14F-4D97-AF65-F5344CB8AC3E}">
        <p14:creationId xmlns:p14="http://schemas.microsoft.com/office/powerpoint/2010/main" val="23012611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308</TotalTime>
  <Words>3150</Words>
  <Application>Microsoft Office PowerPoint</Application>
  <PresentationFormat>Widescreen</PresentationFormat>
  <Paragraphs>501</Paragraphs>
  <Slides>29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Baghdad</vt:lpstr>
      <vt:lpstr>Bookman Old Style</vt:lpstr>
      <vt:lpstr>Calibri</vt:lpstr>
      <vt:lpstr>Calibri Light</vt:lpstr>
      <vt:lpstr>Times New Roman</vt:lpstr>
      <vt:lpstr>Office Theme</vt:lpstr>
      <vt:lpstr>DOKUMEN PRESENTASI</vt:lpstr>
      <vt:lpstr>ABSTRAK </vt:lpstr>
      <vt:lpstr>PowerPoint Presentation</vt:lpstr>
      <vt:lpstr>PowerPoint Presentation</vt:lpstr>
      <vt:lpstr>Metode: </vt:lpstr>
      <vt:lpstr>PowerPoint Presentation</vt:lpstr>
      <vt:lpstr>PENDAHULUAN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BAB II  PETA JALAN</vt:lpstr>
      <vt:lpstr>BAB III KEBAHARUAN (NOVELTY)</vt:lpstr>
      <vt:lpstr>PowerPoint Presentation</vt:lpstr>
      <vt:lpstr>PowerPoint Presentation</vt:lpstr>
      <vt:lpstr>BAB V. METODE</vt:lpstr>
      <vt:lpstr>PowerPoint Presentation</vt:lpstr>
      <vt:lpstr>PowerPoint Presentation</vt:lpstr>
      <vt:lpstr>PowerPoint Presentation</vt:lpstr>
      <vt:lpstr>PowerPoint Presentation</vt:lpstr>
      <vt:lpstr>PowerPoint Presentation</vt:lpstr>
      <vt:lpstr>BAB VI LUARAN</vt:lpstr>
      <vt:lpstr>TOTAL DANA</vt:lpstr>
      <vt:lpstr>PowerPoint Presentation</vt:lpstr>
      <vt:lpstr>PowerPoint Presentation</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ABSTRAK</dc:title>
  <dc:creator>Jelita Sihite</dc:creator>
  <cp:lastModifiedBy>Jelita Sihite</cp:lastModifiedBy>
  <cp:revision>10</cp:revision>
  <dcterms:created xsi:type="dcterms:W3CDTF">2024-06-20T03:53:36Z</dcterms:created>
  <dcterms:modified xsi:type="dcterms:W3CDTF">2024-07-04T02:31:35Z</dcterms:modified>
</cp:coreProperties>
</file>